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2"/>
  </p:notesMasterIdLst>
  <p:handoutMasterIdLst>
    <p:handoutMasterId r:id="rId93"/>
  </p:handoutMasterIdLst>
  <p:sldIdLst>
    <p:sldId id="531" r:id="rId2"/>
    <p:sldId id="591" r:id="rId3"/>
    <p:sldId id="592" r:id="rId4"/>
    <p:sldId id="593" r:id="rId5"/>
    <p:sldId id="594" r:id="rId6"/>
    <p:sldId id="595" r:id="rId7"/>
    <p:sldId id="596" r:id="rId8"/>
    <p:sldId id="597" r:id="rId9"/>
    <p:sldId id="599" r:id="rId10"/>
    <p:sldId id="600" r:id="rId11"/>
    <p:sldId id="601" r:id="rId12"/>
    <p:sldId id="590" r:id="rId13"/>
    <p:sldId id="602" r:id="rId14"/>
    <p:sldId id="603" r:id="rId15"/>
    <p:sldId id="604" r:id="rId16"/>
    <p:sldId id="605" r:id="rId17"/>
    <p:sldId id="606" r:id="rId18"/>
    <p:sldId id="608" r:id="rId19"/>
    <p:sldId id="609" r:id="rId20"/>
    <p:sldId id="607" r:id="rId21"/>
    <p:sldId id="610" r:id="rId22"/>
    <p:sldId id="611" r:id="rId23"/>
    <p:sldId id="612" r:id="rId24"/>
    <p:sldId id="613" r:id="rId25"/>
    <p:sldId id="614" r:id="rId26"/>
    <p:sldId id="616" r:id="rId27"/>
    <p:sldId id="617" r:id="rId28"/>
    <p:sldId id="618" r:id="rId29"/>
    <p:sldId id="620" r:id="rId30"/>
    <p:sldId id="621" r:id="rId31"/>
    <p:sldId id="622" r:id="rId32"/>
    <p:sldId id="623" r:id="rId33"/>
    <p:sldId id="624" r:id="rId34"/>
    <p:sldId id="625" r:id="rId35"/>
    <p:sldId id="626" r:id="rId36"/>
    <p:sldId id="627" r:id="rId37"/>
    <p:sldId id="628" r:id="rId38"/>
    <p:sldId id="629" r:id="rId39"/>
    <p:sldId id="630" r:id="rId40"/>
    <p:sldId id="631" r:id="rId41"/>
    <p:sldId id="632" r:id="rId42"/>
    <p:sldId id="633" r:id="rId43"/>
    <p:sldId id="634" r:id="rId44"/>
    <p:sldId id="635" r:id="rId45"/>
    <p:sldId id="636" r:id="rId46"/>
    <p:sldId id="637" r:id="rId47"/>
    <p:sldId id="638" r:id="rId48"/>
    <p:sldId id="639" r:id="rId49"/>
    <p:sldId id="640" r:id="rId50"/>
    <p:sldId id="641" r:id="rId51"/>
    <p:sldId id="642" r:id="rId52"/>
    <p:sldId id="643" r:id="rId53"/>
    <p:sldId id="644" r:id="rId54"/>
    <p:sldId id="668" r:id="rId55"/>
    <p:sldId id="574" r:id="rId56"/>
    <p:sldId id="573" r:id="rId57"/>
    <p:sldId id="556" r:id="rId58"/>
    <p:sldId id="579" r:id="rId59"/>
    <p:sldId id="578" r:id="rId60"/>
    <p:sldId id="563" r:id="rId61"/>
    <p:sldId id="584" r:id="rId62"/>
    <p:sldId id="580" r:id="rId63"/>
    <p:sldId id="665" r:id="rId64"/>
    <p:sldId id="567" r:id="rId65"/>
    <p:sldId id="646" r:id="rId66"/>
    <p:sldId id="648" r:id="rId67"/>
    <p:sldId id="649" r:id="rId68"/>
    <p:sldId id="650" r:id="rId69"/>
    <p:sldId id="651" r:id="rId70"/>
    <p:sldId id="652" r:id="rId71"/>
    <p:sldId id="653" r:id="rId72"/>
    <p:sldId id="654" r:id="rId73"/>
    <p:sldId id="655" r:id="rId74"/>
    <p:sldId id="656" r:id="rId75"/>
    <p:sldId id="657" r:id="rId76"/>
    <p:sldId id="647" r:id="rId77"/>
    <p:sldId id="658" r:id="rId78"/>
    <p:sldId id="659" r:id="rId79"/>
    <p:sldId id="660" r:id="rId80"/>
    <p:sldId id="661" r:id="rId81"/>
    <p:sldId id="662" r:id="rId82"/>
    <p:sldId id="663" r:id="rId83"/>
    <p:sldId id="664" r:id="rId84"/>
    <p:sldId id="582" r:id="rId85"/>
    <p:sldId id="583" r:id="rId86"/>
    <p:sldId id="569" r:id="rId87"/>
    <p:sldId id="587" r:id="rId88"/>
    <p:sldId id="666" r:id="rId89"/>
    <p:sldId id="589" r:id="rId90"/>
    <p:sldId id="645" r:id="rId91"/>
  </p:sldIdLst>
  <p:sldSz cx="10045700" cy="7561263"/>
  <p:notesSz cx="6735763" cy="98663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50294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00588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50882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01176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514710" algn="l" defTabSz="100588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3017652" algn="l" defTabSz="100588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520594" algn="l" defTabSz="100588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4023536" algn="l" defTabSz="100588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1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8921"/>
    <a:srgbClr val="F3AE11"/>
    <a:srgbClr val="E1561C"/>
    <a:srgbClr val="4C4544"/>
    <a:srgbClr val="ED9433"/>
    <a:srgbClr val="837E7E"/>
    <a:srgbClr val="FEF4EC"/>
    <a:srgbClr val="FFFFFF"/>
    <a:srgbClr val="E9EFF7"/>
    <a:srgbClr val="2C3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22" autoAdjust="0"/>
    <p:restoredTop sz="98909" autoAdjust="0"/>
  </p:normalViewPr>
  <p:slideViewPr>
    <p:cSldViewPr>
      <p:cViewPr varScale="1">
        <p:scale>
          <a:sx n="84" d="100"/>
          <a:sy n="84" d="100"/>
        </p:scale>
        <p:origin x="1344" y="84"/>
      </p:cViewPr>
      <p:guideLst>
        <p:guide orient="horz" pos="2382"/>
        <p:guide pos="31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8" y="0"/>
            <a:ext cx="2919565" cy="493316"/>
          </a:xfrm>
          <a:prstGeom prst="rect">
            <a:avLst/>
          </a:prstGeom>
        </p:spPr>
        <p:txBody>
          <a:bodyPr vert="horz" lIns="91279" tIns="45639" rIns="91279" bIns="4563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4632" y="0"/>
            <a:ext cx="2919565" cy="493316"/>
          </a:xfrm>
          <a:prstGeom prst="rect">
            <a:avLst/>
          </a:prstGeom>
        </p:spPr>
        <p:txBody>
          <a:bodyPr vert="horz" lIns="91279" tIns="45639" rIns="91279" bIns="4563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E00EBAE-C0E0-4FC4-B2AC-717EA69DBD89}" type="datetimeFigureOut">
              <a:rPr lang="ru-RU"/>
              <a:pPr>
                <a:defRPr/>
              </a:pPr>
              <a:t>03.03.2015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8" y="9371412"/>
            <a:ext cx="2919565" cy="493316"/>
          </a:xfrm>
          <a:prstGeom prst="rect">
            <a:avLst/>
          </a:prstGeom>
        </p:spPr>
        <p:txBody>
          <a:bodyPr vert="horz" lIns="91279" tIns="45639" rIns="91279" bIns="4563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4632" y="9371412"/>
            <a:ext cx="2919565" cy="493316"/>
          </a:xfrm>
          <a:prstGeom prst="rect">
            <a:avLst/>
          </a:prstGeom>
        </p:spPr>
        <p:txBody>
          <a:bodyPr vert="horz" lIns="91279" tIns="45639" rIns="91279" bIns="4563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AE691CC-84A1-4F31-9C4B-B9377E430F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2609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8" y="0"/>
            <a:ext cx="2919565" cy="493316"/>
          </a:xfrm>
          <a:prstGeom prst="rect">
            <a:avLst/>
          </a:prstGeom>
        </p:spPr>
        <p:txBody>
          <a:bodyPr vert="horz" lIns="91279" tIns="45639" rIns="91279" bIns="4563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632" y="0"/>
            <a:ext cx="2919565" cy="493316"/>
          </a:xfrm>
          <a:prstGeom prst="rect">
            <a:avLst/>
          </a:prstGeom>
        </p:spPr>
        <p:txBody>
          <a:bodyPr vert="horz" lIns="91279" tIns="45639" rIns="91279" bIns="4563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3540CF7-E2CB-4CCB-A099-73F708EFEDC4}" type="datetimeFigureOut">
              <a:rPr lang="ru-RU"/>
              <a:pPr>
                <a:defRPr/>
              </a:pPr>
              <a:t>03.03.2015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39775"/>
            <a:ext cx="4916487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9" tIns="45639" rIns="91279" bIns="45639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269" y="4687297"/>
            <a:ext cx="5389239" cy="4438255"/>
          </a:xfrm>
          <a:prstGeom prst="rect">
            <a:avLst/>
          </a:prstGeom>
        </p:spPr>
        <p:txBody>
          <a:bodyPr vert="horz" lIns="91279" tIns="45639" rIns="91279" bIns="45639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8" y="9371412"/>
            <a:ext cx="2919565" cy="493316"/>
          </a:xfrm>
          <a:prstGeom prst="rect">
            <a:avLst/>
          </a:prstGeom>
        </p:spPr>
        <p:txBody>
          <a:bodyPr vert="horz" lIns="91279" tIns="45639" rIns="91279" bIns="4563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632" y="9371412"/>
            <a:ext cx="2919565" cy="493316"/>
          </a:xfrm>
          <a:prstGeom prst="rect">
            <a:avLst/>
          </a:prstGeom>
        </p:spPr>
        <p:txBody>
          <a:bodyPr vert="horz" lIns="91279" tIns="45639" rIns="91279" bIns="4563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B634F01-1D7C-4F6E-B887-2231EA8B04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8837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2941" algn="l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05884" algn="l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08825" algn="l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11767" algn="l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14710" algn="l" defTabSz="100588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17652" algn="l" defTabSz="100588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20594" algn="l" defTabSz="100588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23536" algn="l" defTabSz="100588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634F01-1D7C-4F6E-B887-2231EA8B049A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4010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5592027" y="6456324"/>
            <a:ext cx="4279918" cy="34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2" tIns="45856" rIns="91712" bIns="45856" anchor="b"/>
          <a:lstStyle>
            <a:lvl1pPr defTabSz="9159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59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59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59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59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9BC31B7F-2245-47D2-B17D-14B7B2DAEC0F}" type="slidenum">
              <a:rPr lang="en-US" sz="1200"/>
              <a:pPr algn="r" eaLnBrk="1" hangingPunct="1"/>
              <a:t>16</a:t>
            </a:fld>
            <a:endParaRPr lang="en-US" sz="12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0088" y="501650"/>
            <a:ext cx="3405187" cy="2562225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4437" y="3231967"/>
            <a:ext cx="7305377" cy="306346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smtClean="0"/>
          </a:p>
        </p:txBody>
      </p:sp>
    </p:spTree>
    <p:extLst>
      <p:ext uri="{BB962C8B-B14F-4D97-AF65-F5344CB8AC3E}">
        <p14:creationId xmlns:p14="http://schemas.microsoft.com/office/powerpoint/2010/main" val="2604966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3429" y="2348894"/>
            <a:ext cx="8538845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6855" y="4284717"/>
            <a:ext cx="703199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2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5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8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1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4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17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0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23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1E2EB-D495-41D5-A27C-99792B4B611E}" type="datetime1">
              <a:rPr lang="ru-RU" smtClean="0"/>
              <a:t>03.03.2015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61456-0041-416B-893A-3083476614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19B41-A864-45D8-97B1-C644838A2B58}" type="datetime1">
              <a:rPr lang="ru-RU" smtClean="0"/>
              <a:t>03.03.2015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4B64A-4599-47A0-8D33-5431343893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83132" y="302803"/>
            <a:ext cx="2260283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285" y="302803"/>
            <a:ext cx="6613419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6297C-0D4E-4D88-B139-DC83CB1DCE48}" type="datetime1">
              <a:rPr lang="ru-RU" smtClean="0"/>
              <a:t>03.03.2015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D1956-13AB-4832-B7BF-10E1CA795B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96C24-9FB3-44A6-9D74-ED82D21AC8D2}" type="datetime1">
              <a:rPr lang="ru-RU" smtClean="0"/>
              <a:t>03.03.2015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D7590-CD39-4111-B565-FAF5855B40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541" y="4858813"/>
            <a:ext cx="8538845" cy="1501751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3541" y="3204786"/>
            <a:ext cx="8538845" cy="165402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29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588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088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17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471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176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05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235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616F2-98BF-431A-8D13-927E94102390}" type="datetime1">
              <a:rPr lang="ru-RU" smtClean="0"/>
              <a:t>03.03.2015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60031-C4BD-4154-8C7F-4DD18E260A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2286" y="1764295"/>
            <a:ext cx="4436851" cy="499008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564" y="1764295"/>
            <a:ext cx="4436851" cy="499008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4E244-9BB4-4261-9C27-F198DD68AFC2}" type="datetime1">
              <a:rPr lang="ru-RU" smtClean="0"/>
              <a:t>03.03.2015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5FFBB-0EB2-43CF-A441-4F3A2093C1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2285" y="1692533"/>
            <a:ext cx="4438595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941" indent="0">
              <a:buNone/>
              <a:defRPr sz="2200" b="1"/>
            </a:lvl2pPr>
            <a:lvl3pPr marL="1005884" indent="0">
              <a:buNone/>
              <a:defRPr sz="2000" b="1"/>
            </a:lvl3pPr>
            <a:lvl4pPr marL="1508825" indent="0">
              <a:buNone/>
              <a:defRPr sz="1800" b="1"/>
            </a:lvl4pPr>
            <a:lvl5pPr marL="2011767" indent="0">
              <a:buNone/>
              <a:defRPr sz="1800" b="1"/>
            </a:lvl5pPr>
            <a:lvl6pPr marL="2514710" indent="0">
              <a:buNone/>
              <a:defRPr sz="1800" b="1"/>
            </a:lvl6pPr>
            <a:lvl7pPr marL="3017652" indent="0">
              <a:buNone/>
              <a:defRPr sz="1800" b="1"/>
            </a:lvl7pPr>
            <a:lvl8pPr marL="3520594" indent="0">
              <a:buNone/>
              <a:defRPr sz="1800" b="1"/>
            </a:lvl8pPr>
            <a:lvl9pPr marL="4023536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2285" y="2397901"/>
            <a:ext cx="4438595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078" y="1692533"/>
            <a:ext cx="4440339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941" indent="0">
              <a:buNone/>
              <a:defRPr sz="2200" b="1"/>
            </a:lvl2pPr>
            <a:lvl3pPr marL="1005884" indent="0">
              <a:buNone/>
              <a:defRPr sz="2000" b="1"/>
            </a:lvl3pPr>
            <a:lvl4pPr marL="1508825" indent="0">
              <a:buNone/>
              <a:defRPr sz="1800" b="1"/>
            </a:lvl4pPr>
            <a:lvl5pPr marL="2011767" indent="0">
              <a:buNone/>
              <a:defRPr sz="1800" b="1"/>
            </a:lvl5pPr>
            <a:lvl6pPr marL="2514710" indent="0">
              <a:buNone/>
              <a:defRPr sz="1800" b="1"/>
            </a:lvl6pPr>
            <a:lvl7pPr marL="3017652" indent="0">
              <a:buNone/>
              <a:defRPr sz="1800" b="1"/>
            </a:lvl7pPr>
            <a:lvl8pPr marL="3520594" indent="0">
              <a:buNone/>
              <a:defRPr sz="1800" b="1"/>
            </a:lvl8pPr>
            <a:lvl9pPr marL="4023536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078" y="2397901"/>
            <a:ext cx="4440339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67F57-A0B6-4841-810F-0E85C07E7EC6}" type="datetime1">
              <a:rPr lang="ru-RU" smtClean="0"/>
              <a:t>03.03.2015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0FC55-D3C0-44B0-83FF-FFDE89CA77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86B54-0DFA-44B1-B7CE-DAB9E8B984E6}" type="datetime1">
              <a:rPr lang="ru-RU" smtClean="0"/>
              <a:t>03.03.2015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0843A-E5F4-4106-9ECA-A3B086D1A4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D56FF-02FF-412C-AB42-AE070EFA5EC1}" type="datetime1">
              <a:rPr lang="ru-RU" smtClean="0"/>
              <a:t>03.03.2015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85BFA-282B-4743-AFD1-560C1C4BA4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287" y="301050"/>
            <a:ext cx="3304966" cy="128121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7591" y="301051"/>
            <a:ext cx="5615825" cy="6453328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2287" y="1582265"/>
            <a:ext cx="3304966" cy="5172114"/>
          </a:xfrm>
        </p:spPr>
        <p:txBody>
          <a:bodyPr/>
          <a:lstStyle>
            <a:lvl1pPr marL="0" indent="0">
              <a:buNone/>
              <a:defRPr sz="1500"/>
            </a:lvl1pPr>
            <a:lvl2pPr marL="502941" indent="0">
              <a:buNone/>
              <a:defRPr sz="1300"/>
            </a:lvl2pPr>
            <a:lvl3pPr marL="1005884" indent="0">
              <a:buNone/>
              <a:defRPr sz="1100"/>
            </a:lvl3pPr>
            <a:lvl4pPr marL="1508825" indent="0">
              <a:buNone/>
              <a:defRPr sz="1000"/>
            </a:lvl4pPr>
            <a:lvl5pPr marL="2011767" indent="0">
              <a:buNone/>
              <a:defRPr sz="1000"/>
            </a:lvl5pPr>
            <a:lvl6pPr marL="2514710" indent="0">
              <a:buNone/>
              <a:defRPr sz="1000"/>
            </a:lvl6pPr>
            <a:lvl7pPr marL="3017652" indent="0">
              <a:buNone/>
              <a:defRPr sz="1000"/>
            </a:lvl7pPr>
            <a:lvl8pPr marL="3520594" indent="0">
              <a:buNone/>
              <a:defRPr sz="1000"/>
            </a:lvl8pPr>
            <a:lvl9pPr marL="4023536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085B3-860E-44CE-8029-EA0BFB5F7CB4}" type="datetime1">
              <a:rPr lang="ru-RU" smtClean="0"/>
              <a:t>03.03.2015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46403-3AEE-42D9-8D8E-4B4850DB55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9028" y="5292884"/>
            <a:ext cx="6027420" cy="6248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69028" y="675613"/>
            <a:ext cx="6027420" cy="4536758"/>
          </a:xfrm>
        </p:spPr>
        <p:txBody>
          <a:bodyPr rtlCol="0">
            <a:normAutofit/>
          </a:bodyPr>
          <a:lstStyle>
            <a:lvl1pPr marL="0" indent="0">
              <a:buNone/>
              <a:defRPr sz="3500"/>
            </a:lvl1pPr>
            <a:lvl2pPr marL="502941" indent="0">
              <a:buNone/>
              <a:defRPr sz="3100"/>
            </a:lvl2pPr>
            <a:lvl3pPr marL="1005884" indent="0">
              <a:buNone/>
              <a:defRPr sz="2600"/>
            </a:lvl3pPr>
            <a:lvl4pPr marL="1508825" indent="0">
              <a:buNone/>
              <a:defRPr sz="2200"/>
            </a:lvl4pPr>
            <a:lvl5pPr marL="2011767" indent="0">
              <a:buNone/>
              <a:defRPr sz="2200"/>
            </a:lvl5pPr>
            <a:lvl6pPr marL="2514710" indent="0">
              <a:buNone/>
              <a:defRPr sz="2200"/>
            </a:lvl6pPr>
            <a:lvl7pPr marL="3017652" indent="0">
              <a:buNone/>
              <a:defRPr sz="2200"/>
            </a:lvl7pPr>
            <a:lvl8pPr marL="3520594" indent="0">
              <a:buNone/>
              <a:defRPr sz="2200"/>
            </a:lvl8pPr>
            <a:lvl9pPr marL="4023536" indent="0">
              <a:buNone/>
              <a:defRPr sz="22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69028" y="5917739"/>
            <a:ext cx="6027420" cy="887398"/>
          </a:xfrm>
        </p:spPr>
        <p:txBody>
          <a:bodyPr/>
          <a:lstStyle>
            <a:lvl1pPr marL="0" indent="0">
              <a:buNone/>
              <a:defRPr sz="1500"/>
            </a:lvl1pPr>
            <a:lvl2pPr marL="502941" indent="0">
              <a:buNone/>
              <a:defRPr sz="1300"/>
            </a:lvl2pPr>
            <a:lvl3pPr marL="1005884" indent="0">
              <a:buNone/>
              <a:defRPr sz="1100"/>
            </a:lvl3pPr>
            <a:lvl4pPr marL="1508825" indent="0">
              <a:buNone/>
              <a:defRPr sz="1000"/>
            </a:lvl4pPr>
            <a:lvl5pPr marL="2011767" indent="0">
              <a:buNone/>
              <a:defRPr sz="1000"/>
            </a:lvl5pPr>
            <a:lvl6pPr marL="2514710" indent="0">
              <a:buNone/>
              <a:defRPr sz="1000"/>
            </a:lvl6pPr>
            <a:lvl7pPr marL="3017652" indent="0">
              <a:buNone/>
              <a:defRPr sz="1000"/>
            </a:lvl7pPr>
            <a:lvl8pPr marL="3520594" indent="0">
              <a:buNone/>
              <a:defRPr sz="1000"/>
            </a:lvl8pPr>
            <a:lvl9pPr marL="4023536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70F4C-D8FE-4B05-9B12-A819BBBDF466}" type="datetime1">
              <a:rPr lang="ru-RU" smtClean="0"/>
              <a:t>03.03.2015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F2006-EE24-41B4-8627-918EA78CA6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502285" y="302802"/>
            <a:ext cx="9041130" cy="126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88" tIns="50295" rIns="100588" bIns="502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502285" y="1764295"/>
            <a:ext cx="9041130" cy="499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88" tIns="50295" rIns="100588" bIns="502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02286" y="7008172"/>
            <a:ext cx="2343997" cy="402567"/>
          </a:xfrm>
          <a:prstGeom prst="rect">
            <a:avLst/>
          </a:prstGeom>
        </p:spPr>
        <p:txBody>
          <a:bodyPr vert="horz" lIns="100588" tIns="50295" rIns="100588" bIns="50295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A8CD621-A373-481E-A818-B17AB4638053}" type="datetime1">
              <a:rPr lang="ru-RU" smtClean="0"/>
              <a:t>03.03.2015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32281" y="7008172"/>
            <a:ext cx="3181138" cy="402567"/>
          </a:xfrm>
          <a:prstGeom prst="rect">
            <a:avLst/>
          </a:prstGeom>
        </p:spPr>
        <p:txBody>
          <a:bodyPr vert="horz" lIns="100588" tIns="50295" rIns="100588" bIns="50295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199418" y="7008172"/>
            <a:ext cx="2343997" cy="402567"/>
          </a:xfrm>
          <a:prstGeom prst="rect">
            <a:avLst/>
          </a:prstGeom>
        </p:spPr>
        <p:txBody>
          <a:bodyPr vert="horz" lIns="100588" tIns="50295" rIns="100588" bIns="50295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003E3C4-1E77-4032-86DE-8FDAB0ED31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5pPr>
      <a:lvl6pPr marL="502941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6pPr>
      <a:lvl7pPr marL="1005884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7pPr>
      <a:lvl8pPr marL="1508825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8pPr>
      <a:lvl9pPr marL="2011767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9pPr>
    </p:titleStyle>
    <p:bodyStyle>
      <a:lvl1pPr marL="377207" indent="-377207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7281" indent="-314338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55" indent="-251472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97" indent="-251472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3238" indent="-251472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66180" indent="-251472" algn="l" defTabSz="100588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9122" indent="-251472" algn="l" defTabSz="100588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2064" indent="-251472" algn="l" defTabSz="100588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75006" indent="-251472" algn="l" defTabSz="100588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58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41" algn="l" defTabSz="10058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84" algn="l" defTabSz="10058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825" algn="l" defTabSz="10058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767" algn="l" defTabSz="10058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10" algn="l" defTabSz="10058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7652" algn="l" defTabSz="10058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0594" algn="l" defTabSz="10058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3536" algn="l" defTabSz="10058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5.jpeg"/><Relationship Id="rId4" Type="http://schemas.openxmlformats.org/officeDocument/2006/relationships/image" Target="../media/image2.jpe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hyperlink" Target="http://images.yandex.ru/yandsearch?source=psearch&amp;img_url=http://spb.mk.ru/upload/iblock_mk/475/42/f3/5c/DETAIL_PICTURE_647964.jpg&amp;uinfo=sw-1903-sh-899-fw-1678-fh-598-pd-1&amp;p=9&amp;text=%D0%B4%D0%BE%D1%80%D0%BE%D0%B3%D0%B8%20%D1%81%D0%B0%D0%BD%D0%BA%D1%82-%D0%BF%D0%B5%D1%82%D0%B5%D1%80%D0%B1%D1%83%D1%80%D0%B3%D0%B0&amp;noreask=1&amp;pos=276&amp;rpt=simage&amp;lr=2" TargetMode="External"/><Relationship Id="rId2" Type="http://schemas.openxmlformats.org/officeDocument/2006/relationships/hyperlink" Target="http://images.yandex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hyperlink" Target="http://images.yandex.ru/yandsearch?source=psearch&amp;img_url=http://img-fotki.yandex.ru/get/4107/yes06.77/0_19124_31fdaf1a_XL.jpg&amp;uinfo=sw-1903-sh-899-fw-0-fh-598-pd-1&amp;text=%D0%B4%D0%BE%D1%80%D0%BE%D0%B3%D0%B8%20%D1%81%D0%B0%D0%BD%D0%BA%D1%82-%D0%BF%D0%B5%D1%82%D0%B5%D1%80%D0%B1%D1%83%D1%80%D0%B3%D0%B0&amp;noreask=1&amp;pos=13&amp;lr=2&amp;rpt=simage" TargetMode="External"/><Relationship Id="rId10" Type="http://schemas.openxmlformats.org/officeDocument/2006/relationships/image" Target="../media/image1.jpeg"/><Relationship Id="rId4" Type="http://schemas.openxmlformats.org/officeDocument/2006/relationships/image" Target="../media/image7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12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11" Type="http://schemas.openxmlformats.org/officeDocument/2006/relationships/image" Target="../media/image1.jpeg"/><Relationship Id="rId5" Type="http://schemas.openxmlformats.org/officeDocument/2006/relationships/image" Target="../media/image14.jpeg"/><Relationship Id="rId10" Type="http://schemas.openxmlformats.org/officeDocument/2006/relationships/image" Target="../media/image17.emf"/><Relationship Id="rId4" Type="http://schemas.openxmlformats.org/officeDocument/2006/relationships/image" Target="../media/image13.png"/><Relationship Id="rId9" Type="http://schemas.openxmlformats.org/officeDocument/2006/relationships/image" Target="../media/image16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text=%D0%B7%D0%B0%D0%BF%D0%B0%D0%B4%D0%BD%D1%8B%D0%B9%20%D1%81%D0%BA%D0%BE%D1%80%D0%BE%D1%81%D1%82%D0%BD%D0%BE%D0%B9%20%D0%B4%D0%B8%D0%B0%D0%BC%D0%B5%D1%82%D1%80%20%D1%86%D0%B5%D0%BD%D1%82%D1%80%20%D1%83%D0%BF%D1%80%D0%B0%D0%B2%D0%BB%D0%B5%D0%BD%D0%B8%D1%8F&amp;img_url=http://www.technotraffic.ru/netcat_files/Image/ZSD-800-9.jpg&amp;pos=0&amp;uinfo=sw-1903-sh-899-fw-1678-fh-598-pd-1&amp;rpt=simage" TargetMode="External"/><Relationship Id="rId7" Type="http://schemas.openxmlformats.org/officeDocument/2006/relationships/image" Target="../media/image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hyperlink" Target="http://images.yandex.ru/" TargetMode="External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6.jpeg"/><Relationship Id="rId5" Type="http://schemas.openxmlformats.org/officeDocument/2006/relationships/hyperlink" Target="http://www.rusaen.ru/main/pic/1728.jpg" TargetMode="External"/><Relationship Id="rId4" Type="http://schemas.openxmlformats.org/officeDocument/2006/relationships/image" Target="../media/image4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4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4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5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5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5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5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6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6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7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7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7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73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7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7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37.xml"/><Relationship Id="rId6" Type="http://schemas.openxmlformats.org/officeDocument/2006/relationships/image" Target="../media/image77.png"/><Relationship Id="rId5" Type="http://schemas.openxmlformats.org/officeDocument/2006/relationships/image" Target="../media/image76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5" Type="http://schemas.openxmlformats.org/officeDocument/2006/relationships/hyperlink" Target="mailto:IR@russianhighways.ru" TargetMode="External"/><Relationship Id="rId4" Type="http://schemas.openxmlformats.org/officeDocument/2006/relationships/hyperlink" Target="http://www.russianhighways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-1" y="6676581"/>
            <a:ext cx="10045701" cy="901331"/>
          </a:xfrm>
          <a:prstGeom prst="rect">
            <a:avLst/>
          </a:prstGeom>
          <a:gradFill flip="none" rotWithShape="1">
            <a:gsLst>
              <a:gs pos="49000">
                <a:srgbClr val="E1561C"/>
              </a:gs>
              <a:gs pos="100000">
                <a:srgbClr val="EB8921"/>
              </a:gs>
            </a:gsLst>
            <a:lin ang="189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04" tIns="45701" rIns="91404" bIns="45701" anchor="ctr"/>
          <a:lstStyle/>
          <a:p>
            <a:pPr algn="ctr" defTabSz="914274"/>
            <a:endParaRPr lang="en-US" sz="900" dirty="0">
              <a:solidFill>
                <a:srgbClr val="45545F"/>
              </a:solidFill>
            </a:endParaRPr>
          </a:p>
        </p:txBody>
      </p:sp>
      <p:pic>
        <p:nvPicPr>
          <p:cNvPr id="1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6005" y="5049060"/>
            <a:ext cx="2693839" cy="557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ижний колонтитул 2"/>
          <p:cNvSpPr txBox="1">
            <a:spLocks/>
          </p:cNvSpPr>
          <p:nvPr/>
        </p:nvSpPr>
        <p:spPr>
          <a:xfrm>
            <a:off x="7000570" y="6956320"/>
            <a:ext cx="2805820" cy="478049"/>
          </a:xfrm>
          <a:prstGeom prst="rect">
            <a:avLst/>
          </a:prstGeom>
        </p:spPr>
        <p:txBody>
          <a:bodyPr vert="horz" wrap="square" lIns="110605" tIns="55304" rIns="110605" bIns="55304" rtlCol="0" anchor="ctr">
            <a:noAutofit/>
          </a:bodyPr>
          <a:lstStyle/>
          <a:p>
            <a:pPr algn="r" defTabSz="914274"/>
            <a:endParaRPr lang="ru-RU" sz="13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111004" y="4860751"/>
            <a:ext cx="7360118" cy="1446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5" rIns="91388" bIns="45695">
            <a:spAutoFit/>
          </a:bodyPr>
          <a:lstStyle>
            <a:defPPr>
              <a:defRPr lang="ru-RU"/>
            </a:defPPr>
            <a:lvl1pPr>
              <a:defRPr sz="2200">
                <a:solidFill>
                  <a:srgbClr val="4C4544"/>
                </a:solidFill>
                <a:latin typeface="Tahoma" pitchFamily="34" charset="0"/>
                <a:cs typeface="Tahoma" pitchFamily="34" charset="0"/>
              </a:defRPr>
            </a:lvl1pPr>
            <a:lvl2pPr marL="502941"/>
            <a:lvl3pPr marL="1005884"/>
            <a:lvl4pPr marL="1508825"/>
            <a:lvl5pPr marL="2011767"/>
            <a:lvl6pPr marL="2514710" defTabSz="1005884"/>
            <a:lvl7pPr marL="3017652" defTabSz="1005884"/>
            <a:lvl8pPr marL="3520594" defTabSz="1005884"/>
            <a:lvl9pPr marL="4023536" defTabSz="1005884"/>
          </a:lstStyle>
          <a:p>
            <a:pPr defTabSz="914274"/>
            <a:r>
              <a:rPr lang="ru-RU" b="1" dirty="0" smtClean="0"/>
              <a:t>Перспективы развития телекоммуникационных услуг и ИТС на сети автомобильных дорог Государственной компании «Российские </a:t>
            </a:r>
            <a:r>
              <a:rPr lang="ru-RU" b="1" dirty="0"/>
              <a:t>автомобильные дороги»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45" t="25300" r="2355" b="1354"/>
          <a:stretch/>
        </p:blipFill>
        <p:spPr bwMode="auto">
          <a:xfrm>
            <a:off x="6950701" y="1240083"/>
            <a:ext cx="2984444" cy="353094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 descr="C:\Users\Somova_MYU\Desktop\Avtodor_M-3-60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6" b="2767"/>
          <a:stretch/>
        </p:blipFill>
        <p:spPr bwMode="auto">
          <a:xfrm>
            <a:off x="38997" y="49200"/>
            <a:ext cx="2952329" cy="216097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M:\ИНВЕСТИЦИОННЫЙ ДЕПАРТАМЕНТ\Отдел маркетинга и взаимодействия с инвесторами\_В ПРОЦЕССЕ\Роуд-шоу М-11 543-684\Memo&amp;Teaser\фото на титульный без трещин.tif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0"/>
          <a:stretch/>
        </p:blipFill>
        <p:spPr bwMode="auto">
          <a:xfrm>
            <a:off x="38996" y="2280405"/>
            <a:ext cx="4904745" cy="250044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11" name="Picture 7" descr="C:\Users\Somova_MYU\Desktop\DSC_0998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76" t="41780" r="1948"/>
          <a:stretch/>
        </p:blipFill>
        <p:spPr bwMode="auto">
          <a:xfrm>
            <a:off x="5022851" y="49200"/>
            <a:ext cx="1843554" cy="301690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45132" y="49201"/>
            <a:ext cx="1898610" cy="2160974"/>
          </a:xfrm>
          <a:prstGeom prst="rect">
            <a:avLst/>
          </a:prstGeom>
          <a:solidFill>
            <a:srgbClr val="F3AE1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404" tIns="45701" rIns="91404" bIns="45701" anchor="ctr"/>
          <a:lstStyle/>
          <a:p>
            <a:pPr defTabSz="914274"/>
            <a:endParaRPr lang="ru-RU" sz="14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950699" y="58639"/>
            <a:ext cx="2984446" cy="1103266"/>
          </a:xfrm>
          <a:prstGeom prst="rect">
            <a:avLst/>
          </a:prstGeom>
          <a:solidFill>
            <a:srgbClr val="E156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404" tIns="45701" rIns="91404" bIns="45701" anchor="b"/>
          <a:lstStyle/>
          <a:p>
            <a:pPr defTabSz="914274"/>
            <a:endParaRPr lang="ru-RU" sz="14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022851" y="3145494"/>
            <a:ext cx="1843553" cy="1613069"/>
          </a:xfrm>
          <a:prstGeom prst="rect">
            <a:avLst/>
          </a:prstGeom>
          <a:solidFill>
            <a:srgbClr val="EB892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404" tIns="45701" rIns="91404" bIns="45701" anchor="t"/>
          <a:lstStyle/>
          <a:p>
            <a:pPr algn="r" defTabSz="914274"/>
            <a:endParaRPr lang="ru-RU" sz="14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253902" y="2037364"/>
            <a:ext cx="9537895" cy="4970808"/>
          </a:xfrm>
          <a:prstGeom prst="rect">
            <a:avLst/>
          </a:prstGeom>
          <a:solidFill>
            <a:srgbClr val="FFE7E7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015" tIns="73015" rIns="73015" bIns="73015" rtlCol="0" anchor="ctr" anchorCtr="0"/>
          <a:lstStyle/>
          <a:p>
            <a:pPr marL="798502" indent="-347735">
              <a:buAutoNum type="arabicPeriod"/>
            </a:pPr>
            <a:r>
              <a:rPr lang="ru-RU" b="1" dirty="0">
                <a:solidFill>
                  <a:schemeClr val="tx1"/>
                </a:solidFill>
              </a:rPr>
              <a:t>ГОСТ Р 52289-2004 «Технические средства организации дорожного движения. Правила применения дорожных знаков, разметки, светофоров, дорожных ограждений и направляющих устройств». </a:t>
            </a:r>
          </a:p>
          <a:p>
            <a:pPr marL="798502" indent="-347735">
              <a:buAutoNum type="arabicPeriod"/>
            </a:pPr>
            <a:r>
              <a:rPr lang="ru-RU" b="1" dirty="0">
                <a:solidFill>
                  <a:schemeClr val="tx1"/>
                </a:solidFill>
              </a:rPr>
              <a:t>ГОСТ Р 52290-2004 «Технические средства организации дорожного движения. Знаки дорожные. Общие технические требования».  </a:t>
            </a:r>
          </a:p>
          <a:p>
            <a:pPr marL="798502" indent="-347735">
              <a:buAutoNum type="arabicPeriod"/>
            </a:pPr>
            <a:r>
              <a:rPr lang="ru-RU" b="1" dirty="0">
                <a:solidFill>
                  <a:schemeClr val="tx1"/>
                </a:solidFill>
              </a:rPr>
              <a:t>ГОСТ Р 51256-99 «Технические средства организации дорожного движения. Разметка дорожная. Типы и основные параметры. Общие технические требования».</a:t>
            </a:r>
          </a:p>
          <a:p>
            <a:pPr marL="798502" indent="-347735">
              <a:buAutoNum type="arabicPeriod"/>
            </a:pPr>
            <a:r>
              <a:rPr lang="ru-RU" b="1" dirty="0">
                <a:solidFill>
                  <a:schemeClr val="tx1"/>
                </a:solidFill>
              </a:rPr>
              <a:t>ГОСТ 23118-99. «Конструкции стальные строительные. Общие технические условия».</a:t>
            </a:r>
          </a:p>
          <a:p>
            <a:pPr marL="798502" indent="-347735">
              <a:buAutoNum type="arabicPeriod"/>
            </a:pPr>
            <a:r>
              <a:rPr lang="ru-RU" b="1" dirty="0">
                <a:solidFill>
                  <a:schemeClr val="tx1"/>
                </a:solidFill>
              </a:rPr>
              <a:t>ГОСТ 34.401-90 «Информационная технология. Комплекс стандартов на автоматизированные системы. Средства технические периферийные автоматизированных систем дорожного движения. Типы и технические требования».</a:t>
            </a:r>
          </a:p>
          <a:p>
            <a:pPr marL="798502" indent="-347735">
              <a:buAutoNum type="arabicPeriod"/>
            </a:pPr>
            <a:r>
              <a:rPr lang="ru-RU" b="1" dirty="0">
                <a:solidFill>
                  <a:schemeClr val="tx1"/>
                </a:solidFill>
              </a:rPr>
              <a:t>СНиП 2.03.11-85. «Защита строительных конструкций от коррозии». </a:t>
            </a:r>
          </a:p>
          <a:p>
            <a:pPr marL="798502" indent="-347735">
              <a:buAutoNum type="arabicPeriod"/>
            </a:pPr>
            <a:r>
              <a:rPr lang="ru-RU" b="1" dirty="0">
                <a:solidFill>
                  <a:schemeClr val="tx1"/>
                </a:solidFill>
              </a:rPr>
              <a:t>СНиП 2.01.07-85*. «Нагрузки и воздействия». </a:t>
            </a:r>
          </a:p>
          <a:p>
            <a:pPr marL="798502" indent="-347735">
              <a:buAutoNum type="arabicPeriod"/>
            </a:pPr>
            <a:r>
              <a:rPr lang="ru-RU" b="1" dirty="0">
                <a:solidFill>
                  <a:schemeClr val="tx1"/>
                </a:solidFill>
              </a:rPr>
              <a:t>СНиП 3.05.06-85. «Электротехнические устройства».</a:t>
            </a:r>
          </a:p>
          <a:p>
            <a:pPr marL="798502" indent="-347735">
              <a:buAutoNum type="arabicPeriod"/>
            </a:pPr>
            <a:r>
              <a:rPr lang="ru-RU" b="1" dirty="0" smtClean="0">
                <a:solidFill>
                  <a:schemeClr val="tx1"/>
                </a:solidFill>
              </a:rPr>
              <a:t>Территориальная </a:t>
            </a:r>
            <a:r>
              <a:rPr lang="ru-RU" b="1" dirty="0">
                <a:solidFill>
                  <a:schemeClr val="tx1"/>
                </a:solidFill>
              </a:rPr>
              <a:t>сметно-нормативная база «ГОСЭТАЛОН» 2012.</a:t>
            </a:r>
          </a:p>
          <a:p>
            <a:pPr marL="450767"/>
            <a:endParaRPr lang="ru-RU" sz="1623" dirty="0">
              <a:solidFill>
                <a:schemeClr val="tx1"/>
              </a:solidFill>
            </a:endParaRPr>
          </a:p>
          <a:p>
            <a:pPr marL="798502" indent="-347735">
              <a:buAutoNum type="arabicPeriod"/>
            </a:pPr>
            <a:endParaRPr lang="ru-RU" sz="1623" dirty="0">
              <a:solidFill>
                <a:schemeClr val="tx1"/>
              </a:solidFill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0" y="898289"/>
            <a:ext cx="9815453" cy="704462"/>
          </a:xfrm>
        </p:spPr>
        <p:txBody>
          <a:bodyPr/>
          <a:lstStyle/>
          <a:p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нормативные документы в области разработки рабочих проектов по строительству и реконструкции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АСУ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ДД</a:t>
            </a: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10</a:t>
            </a:fld>
            <a:endParaRPr lang="ru-RU" dirty="0"/>
          </a:p>
        </p:txBody>
      </p:sp>
      <p:pic>
        <p:nvPicPr>
          <p:cNvPr id="5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748964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777316" y="1062745"/>
            <a:ext cx="7992403" cy="5982739"/>
          </a:xfrm>
          <a:prstGeom prst="rect">
            <a:avLst/>
          </a:prstGeom>
          <a:solidFill>
            <a:srgbClr val="FFE7E7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015" tIns="73015" rIns="73015" bIns="73015" rtlCol="0" anchor="ctr" anchorCtr="0"/>
          <a:lstStyle/>
          <a:p>
            <a:pPr marL="798502" indent="-347735" algn="just">
              <a:buAutoNum type="arabicPeriod"/>
            </a:pPr>
            <a:endParaRPr lang="ru-RU" sz="1217" dirty="0">
              <a:solidFill>
                <a:schemeClr val="tx1"/>
              </a:solidFill>
            </a:endParaRPr>
          </a:p>
          <a:p>
            <a:pPr marL="798502" indent="-347735" algn="just">
              <a:buAutoNum type="arabicPeriod"/>
            </a:pPr>
            <a:endParaRPr lang="ru-RU" sz="1217" dirty="0">
              <a:solidFill>
                <a:schemeClr val="tx1"/>
              </a:solidFill>
            </a:endParaRPr>
          </a:p>
          <a:p>
            <a:pPr marL="798502" indent="-347735" algn="just">
              <a:buAutoNum type="arabicPeriod"/>
            </a:pPr>
            <a:endParaRPr lang="ru-RU" sz="1217" dirty="0">
              <a:solidFill>
                <a:schemeClr val="tx1"/>
              </a:solidFill>
            </a:endParaRPr>
          </a:p>
          <a:p>
            <a:pPr marL="798502" indent="-347735" algn="just">
              <a:buAutoNum type="arabicPeriod"/>
            </a:pPr>
            <a:endParaRPr lang="ru-RU" sz="913" dirty="0">
              <a:solidFill>
                <a:schemeClr val="tx1"/>
              </a:solidFill>
            </a:endParaRPr>
          </a:p>
          <a:p>
            <a:pPr marL="798502" indent="-347735" algn="just">
              <a:buAutoNum type="arabicPeriod"/>
            </a:pPr>
            <a:r>
              <a:rPr lang="ru-RU" sz="1116" b="1" dirty="0">
                <a:solidFill>
                  <a:schemeClr val="tx1"/>
                </a:solidFill>
              </a:rPr>
              <a:t>Это система, интегрирующая современные технологии управления с телематикой и предназначенная для автоматизированного поиска и принятия наиболее эффективных сценариев управления транспортной системой и ее элементами для обеспечения мобильности при установленном уровне качества обслуживания пользователей транспортной системой            (Горев А.Э.).</a:t>
            </a:r>
          </a:p>
          <a:p>
            <a:pPr marL="798502" indent="-347735" algn="just">
              <a:buAutoNum type="arabicPeriod"/>
            </a:pPr>
            <a:endParaRPr lang="ru-RU" sz="1116" b="1" dirty="0">
              <a:solidFill>
                <a:schemeClr val="tx1"/>
              </a:solidFill>
            </a:endParaRPr>
          </a:p>
          <a:p>
            <a:pPr marL="798502" indent="-347735" algn="just">
              <a:buAutoNum type="arabicPeriod"/>
            </a:pPr>
            <a:r>
              <a:rPr lang="ru-RU" sz="1116" b="1" dirty="0">
                <a:solidFill>
                  <a:schemeClr val="tx1"/>
                </a:solidFill>
              </a:rPr>
              <a:t>Это системная интеграция современных информационных и коммуникационных технологий и средств автоматизации с транспортной инфраструктурой, транспортными средствами и пользователями, ориентированная на повышение безопасности и эффективности транспортного процесса, комфортности для водителей и пользователей транспорта (Козлов Л.Н.)</a:t>
            </a:r>
          </a:p>
          <a:p>
            <a:pPr marL="798502" indent="-347735" algn="just">
              <a:buAutoNum type="arabicPeriod"/>
            </a:pPr>
            <a:endParaRPr lang="ru-RU" sz="1116" b="1" dirty="0">
              <a:solidFill>
                <a:schemeClr val="tx1"/>
              </a:solidFill>
            </a:endParaRPr>
          </a:p>
          <a:p>
            <a:pPr marL="798502" indent="-347735" algn="just">
              <a:buAutoNum type="arabicPeriod"/>
            </a:pPr>
            <a:r>
              <a:rPr lang="ru-RU" sz="1116" b="1" dirty="0">
                <a:solidFill>
                  <a:schemeClr val="tx1"/>
                </a:solidFill>
              </a:rPr>
              <a:t>Это комплексные интегрированные системы информационного обеспечения и управления наземным городским автомобильным транспортом, в том числе индивидуальным, и городским электротранспортом, основанные на применении современных методов управления. информационных и телекоммуникационных технологий (Ногова Е.Г.).</a:t>
            </a:r>
          </a:p>
          <a:p>
            <a:pPr marL="798502" indent="-347735" algn="just">
              <a:buAutoNum type="arabicPeriod"/>
            </a:pPr>
            <a:endParaRPr lang="ru-RU" sz="1116" b="1" dirty="0">
              <a:solidFill>
                <a:schemeClr val="tx1"/>
              </a:solidFill>
            </a:endParaRPr>
          </a:p>
          <a:p>
            <a:pPr marL="798502" indent="-347735" algn="just">
              <a:buAutoNum type="arabicPeriod"/>
            </a:pPr>
            <a:r>
              <a:rPr lang="ru-RU" sz="1116" b="1" dirty="0">
                <a:solidFill>
                  <a:schemeClr val="tx1"/>
                </a:solidFill>
              </a:rPr>
              <a:t>Это совокупная система, объединяющая в единый технический и технологический комплекс подсистемы организации дорожного движения, обеспечения безопасности дорожного движения, а также предоставления информационного сервиса для участников дорожного движения и потенциальных субъектов транспортного процесса (Жанказиев С.В.)</a:t>
            </a:r>
            <a:r>
              <a:rPr lang="en-US" sz="1116" b="1" dirty="0">
                <a:solidFill>
                  <a:schemeClr val="tx1"/>
                </a:solidFill>
              </a:rPr>
              <a:t>.</a:t>
            </a:r>
            <a:r>
              <a:rPr lang="ru-RU" sz="1116" b="1" dirty="0">
                <a:solidFill>
                  <a:schemeClr val="tx1"/>
                </a:solidFill>
              </a:rPr>
              <a:t> </a:t>
            </a:r>
          </a:p>
          <a:p>
            <a:pPr marL="798502" indent="-347735" algn="just">
              <a:buAutoNum type="arabicPeriod"/>
            </a:pPr>
            <a:endParaRPr lang="ru-RU" sz="1116" b="1" dirty="0">
              <a:solidFill>
                <a:schemeClr val="tx1"/>
              </a:solidFill>
            </a:endParaRPr>
          </a:p>
          <a:p>
            <a:pPr marL="798502" indent="-347735" algn="just">
              <a:buAutoNum type="arabicPeriod"/>
            </a:pPr>
            <a:r>
              <a:rPr lang="ru-RU" sz="1116" b="1" dirty="0">
                <a:solidFill>
                  <a:schemeClr val="tx1"/>
                </a:solidFill>
              </a:rPr>
              <a:t> Это комплекс взаимоувязанных автоматизированных систем, решающих задачи управления дорожным движением, мониторинга и управления работой всех видов транспорта (индивидуального, общественного, грузового), информирования граждан и организаций об организации транспортного обслуживания на территории региона (Департамент транспорта и развития дорожно-транспортной инфраструктуры города Москвы)</a:t>
            </a:r>
            <a:r>
              <a:rPr lang="en-US" sz="1116" b="1" dirty="0">
                <a:solidFill>
                  <a:schemeClr val="tx1"/>
                </a:solidFill>
              </a:rPr>
              <a:t>.</a:t>
            </a:r>
            <a:endParaRPr lang="ru-RU" sz="1116" b="1" dirty="0">
              <a:solidFill>
                <a:schemeClr val="tx1"/>
              </a:solidFill>
            </a:endParaRPr>
          </a:p>
          <a:p>
            <a:pPr marL="798502" indent="-347735" algn="just">
              <a:buAutoNum type="arabicPeriod"/>
            </a:pPr>
            <a:endParaRPr lang="ru-RU" sz="1116" b="1" dirty="0">
              <a:solidFill>
                <a:schemeClr val="tx1"/>
              </a:solidFill>
            </a:endParaRPr>
          </a:p>
          <a:p>
            <a:pPr marL="798502" indent="-347735" algn="just">
              <a:buAutoNum type="arabicPeriod"/>
            </a:pPr>
            <a:r>
              <a:rPr lang="ru-RU" sz="1116" b="1" dirty="0">
                <a:solidFill>
                  <a:schemeClr val="tx1"/>
                </a:solidFill>
              </a:rPr>
              <a:t>Это интеллектуальная система, использующая инновационные разработки в моделировании транспортных систем и регулировании транспортных потоков, предоставляющая конечным потребителям большую информативность и безопасность, а также качественно повышающая уровень взаимодействия участников движения по сравнению с обычными транспортными системами (Википедия).</a:t>
            </a:r>
          </a:p>
          <a:p>
            <a:pPr marL="798502" indent="-347735" algn="just">
              <a:buAutoNum type="arabicPeriod"/>
            </a:pPr>
            <a:endParaRPr lang="ru-RU" sz="1217" dirty="0">
              <a:solidFill>
                <a:schemeClr val="tx1"/>
              </a:solidFill>
            </a:endParaRPr>
          </a:p>
          <a:p>
            <a:pPr marL="798502" indent="-347735" algn="just">
              <a:buAutoNum type="arabicPeriod"/>
            </a:pPr>
            <a:endParaRPr lang="ru-RU" sz="1217" dirty="0">
              <a:solidFill>
                <a:schemeClr val="tx1"/>
              </a:solidFill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8354" y="164508"/>
            <a:ext cx="9041130" cy="1260211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Термин ИТС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135229" y="3250749"/>
            <a:ext cx="1642086" cy="927295"/>
          </a:xfrm>
          <a:prstGeom prst="homePlate">
            <a:avLst>
              <a:gd name="adj" fmla="val 16857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508" rIns="0" bIns="36508" rtlCol="0" anchor="ctr" anchorCtr="0"/>
          <a:lstStyle/>
          <a:p>
            <a:pPr algn="ctr">
              <a:lnSpc>
                <a:spcPts val="1724"/>
              </a:lnSpc>
            </a:pPr>
            <a:r>
              <a:rPr lang="ru-RU" sz="1623" b="1" dirty="0">
                <a:solidFill>
                  <a:schemeClr val="bg1"/>
                </a:solidFill>
              </a:rPr>
              <a:t>ИТС</a:t>
            </a:r>
          </a:p>
        </p:txBody>
      </p:sp>
      <p:pic>
        <p:nvPicPr>
          <p:cNvPr id="5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048643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532051" y="7109501"/>
            <a:ext cx="397163" cy="402567"/>
          </a:xfrm>
        </p:spPr>
        <p:txBody>
          <a:bodyPr/>
          <a:lstStyle/>
          <a:p>
            <a:pPr>
              <a:defRPr/>
            </a:pPr>
            <a:fld id="{435F54A1-BBED-4F57-B211-7CEA19E1FA9C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5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89520" y="429492"/>
            <a:ext cx="2501082" cy="470819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lIns="100504" tIns="50253" rIns="100504" bIns="50253" rtlCol="0">
            <a:spAutoFit/>
          </a:bodyPr>
          <a:lstStyle>
            <a:defPPr>
              <a:defRPr lang="ru-RU"/>
            </a:defPPr>
            <a:lvl1pPr fontAlgn="auto">
              <a:spcAft>
                <a:spcPts val="0"/>
              </a:spcAft>
              <a:defRPr sz="220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ctr" eaLnBrk="0" hangingPunct="0">
              <a:defRPr sz="4400"/>
            </a:lvl2pPr>
            <a:lvl3pPr algn="ctr" eaLnBrk="0" hangingPunct="0">
              <a:defRPr sz="4400"/>
            </a:lvl3pPr>
            <a:lvl4pPr algn="ctr" eaLnBrk="0" hangingPunct="0">
              <a:defRPr sz="4400"/>
            </a:lvl4pPr>
            <a:lvl5pPr algn="ctr" eaLnBrk="0" hangingPunct="0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endParaRPr lang="ru-RU" sz="2400" dirty="0"/>
          </a:p>
        </p:txBody>
      </p:sp>
      <p:sp>
        <p:nvSpPr>
          <p:cNvPr id="40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49"/>
            <a:ext cx="10045700" cy="50407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8" tIns="45713" rIns="91428" bIns="45713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376617" y="936098"/>
            <a:ext cx="7289008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76617" y="2052439"/>
            <a:ext cx="9451852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ru-RU" dirty="0" smtClean="0">
                <a:ea typeface="Times New Roman"/>
                <a:cs typeface="Arial" pitchFamily="34" charset="0"/>
              </a:rPr>
              <a:t>	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89520" y="1908423"/>
            <a:ext cx="9629874" cy="2304256"/>
          </a:xfrm>
          <a:prstGeom prst="rect">
            <a:avLst/>
          </a:prstGeom>
          <a:solidFill>
            <a:srgbClr val="E1561C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just"/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Интеллектуальная транспортная система: </a:t>
            </a:r>
            <a:endParaRPr lang="ru-RU" dirty="0"/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Система, интегрирующая современные информационные, коммуникационные и телематические технологии, технологии управления и предназначенная для автоматизированного поиска и принятия к реализации максимально эффективных сценариев управления транспортной системой региона, конкретным транспортным средством или группой транспортных средств, с целью обеспечения заданной мобильности населения, максимизации показателей использования дорожной сети, повышения безопасности и эффективности транспортного процесса, комфортности для водителей и пользователей </a:t>
            </a:r>
            <a:r>
              <a:rPr lang="ru-RU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транспорта.</a:t>
            </a:r>
            <a:endParaRPr lang="ru-RU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89520" y="4530038"/>
            <a:ext cx="9629874" cy="1410833"/>
          </a:xfrm>
          <a:prstGeom prst="rect">
            <a:avLst/>
          </a:prstGeom>
          <a:gradFill>
            <a:gsLst>
              <a:gs pos="100000">
                <a:srgbClr val="F3AE11"/>
              </a:gs>
              <a:gs pos="0">
                <a:srgbClr val="EB8921"/>
              </a:gs>
            </a:gsLst>
            <a:lin ang="1992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  <a:defRPr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Глобальная цель построения и развития ИТС на автомобильных дорогах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Государственной компании «АВТОДОР» - 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системы мониторинга и управления транспортной системой в режиме реального времени для повышения качества транспортных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услуг,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снижения транспортных затрат, улучшения экологии и безопасности.</a:t>
            </a:r>
          </a:p>
        </p:txBody>
      </p:sp>
      <p:sp>
        <p:nvSpPr>
          <p:cNvPr id="10" name="Прямоугольник 28"/>
          <p:cNvSpPr>
            <a:spLocks noChangeArrowheads="1"/>
          </p:cNvSpPr>
          <p:nvPr/>
        </p:nvSpPr>
        <p:spPr bwMode="auto">
          <a:xfrm>
            <a:off x="318399" y="429435"/>
            <a:ext cx="9096939" cy="47087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lIns="100560" tIns="50281" rIns="100560" bIns="50281" rtlCol="0">
            <a:spAutoFit/>
          </a:bodyPr>
          <a:lstStyle/>
          <a:p>
            <a:pPr algn="ctr" defTabSz="913641" eaLnBrk="0" hangingPunct="0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Определение ИТС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8399" y="990899"/>
            <a:ext cx="96108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ГОСТ Р Интеллектуальные транспортные системы. Требования к функциональной и физической архитектуре интеллектуальных транспортных систем </a:t>
            </a:r>
          </a:p>
        </p:txBody>
      </p:sp>
    </p:spTree>
    <p:extLst>
      <p:ext uri="{BB962C8B-B14F-4D97-AF65-F5344CB8AC3E}">
        <p14:creationId xmlns:p14="http://schemas.microsoft.com/office/powerpoint/2010/main" val="244531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550582" y="1269207"/>
            <a:ext cx="9099086" cy="1072185"/>
          </a:xfrm>
          <a:prstGeom prst="rect">
            <a:avLst/>
          </a:prstGeom>
          <a:solidFill>
            <a:srgbClr val="FFE7E7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015" tIns="73015" rIns="73015" bIns="73015" rtlCol="0" anchor="ctr" anchorCtr="0"/>
          <a:lstStyle/>
          <a:p>
            <a:pPr marL="450767" algn="ctr"/>
            <a:r>
              <a:rPr lang="ru-RU" i="1" u="sng" dirty="0" smtClean="0">
                <a:solidFill>
                  <a:schemeClr val="tx1"/>
                </a:solidFill>
              </a:rPr>
              <a:t>2009 г.</a:t>
            </a:r>
          </a:p>
          <a:p>
            <a:pPr marL="450767" algn="just"/>
            <a:r>
              <a:rPr lang="ru-RU" sz="1623" dirty="0">
                <a:solidFill>
                  <a:schemeClr val="tx1"/>
                </a:solidFill>
              </a:rPr>
              <a:t> МАДИ по заказу Минтранса разработал документ - «Концепция создания интеллектуальной транспортной системы на автомобильных дорогах федерального значения» </a:t>
            </a:r>
            <a:endParaRPr lang="en-US" sz="1623" dirty="0">
              <a:solidFill>
                <a:schemeClr val="tx1"/>
              </a:solidFill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Неуправляемость и разобщенность процесса в области нормативно-правовой базы для развития ИТС в России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50582" y="2486281"/>
            <a:ext cx="9099086" cy="1970503"/>
          </a:xfrm>
          <a:prstGeom prst="rect">
            <a:avLst/>
          </a:prstGeom>
          <a:solidFill>
            <a:srgbClr val="FFE7E7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015" tIns="73015" rIns="73015" bIns="73015" rtlCol="0" anchor="ctr" anchorCtr="0"/>
          <a:lstStyle/>
          <a:p>
            <a:pPr marL="450767" algn="ctr"/>
            <a:r>
              <a:rPr lang="ru-RU" i="1" u="sng" dirty="0">
                <a:solidFill>
                  <a:schemeClr val="tx1"/>
                </a:solidFill>
              </a:rPr>
              <a:t>2011г. </a:t>
            </a:r>
          </a:p>
          <a:p>
            <a:pPr marL="740547" indent="-289779" algn="just">
              <a:buFontTx/>
              <a:buChar char="-"/>
            </a:pPr>
            <a:r>
              <a:rPr lang="ru-RU" sz="1623" dirty="0">
                <a:solidFill>
                  <a:schemeClr val="tx1"/>
                </a:solidFill>
              </a:rPr>
              <a:t>разработан проект Федерального  закона  "Об интеллектуальных транспортных системах</a:t>
            </a:r>
            <a:r>
              <a:rPr lang="en-US" sz="1623" dirty="0">
                <a:solidFill>
                  <a:schemeClr val="tx1"/>
                </a:solidFill>
              </a:rPr>
              <a:t>”  - </a:t>
            </a:r>
            <a:r>
              <a:rPr lang="ru-RU" sz="1623" dirty="0">
                <a:solidFill>
                  <a:schemeClr val="tx1"/>
                </a:solidFill>
              </a:rPr>
              <a:t>не принят</a:t>
            </a:r>
            <a:r>
              <a:rPr lang="en-US" sz="1623" dirty="0">
                <a:solidFill>
                  <a:schemeClr val="tx1"/>
                </a:solidFill>
              </a:rPr>
              <a:t>;</a:t>
            </a:r>
          </a:p>
          <a:p>
            <a:pPr marL="740547" indent="-289779" algn="just">
              <a:buFontTx/>
              <a:buChar char="-"/>
            </a:pPr>
            <a:r>
              <a:rPr lang="ru-RU" sz="1623" dirty="0">
                <a:solidFill>
                  <a:schemeClr val="tx1"/>
                </a:solidFill>
              </a:rPr>
              <a:t> при </a:t>
            </a:r>
            <a:r>
              <a:rPr lang="ru-RU" sz="1623" dirty="0" err="1">
                <a:solidFill>
                  <a:schemeClr val="tx1"/>
                </a:solidFill>
              </a:rPr>
              <a:t>Росстандарте</a:t>
            </a:r>
            <a:r>
              <a:rPr lang="ru-RU" sz="1623" dirty="0">
                <a:solidFill>
                  <a:schemeClr val="tx1"/>
                </a:solidFill>
              </a:rPr>
              <a:t> создан технический комитет по ИТС(ТК-57) «Интеллектуальные транспортные системы» - </a:t>
            </a:r>
            <a:r>
              <a:rPr lang="en-US" sz="1623" dirty="0">
                <a:solidFill>
                  <a:schemeClr val="tx1"/>
                </a:solidFill>
              </a:rPr>
              <a:t> </a:t>
            </a:r>
            <a:r>
              <a:rPr lang="ru-RU" sz="1623" dirty="0">
                <a:solidFill>
                  <a:schemeClr val="tx1"/>
                </a:solidFill>
              </a:rPr>
              <a:t>на сегодняшний день разработан только один ГОСТ</a:t>
            </a:r>
            <a:r>
              <a:rPr lang="en-US" sz="1623" dirty="0">
                <a:solidFill>
                  <a:schemeClr val="tx1"/>
                </a:solidFill>
              </a:rPr>
              <a:t>.</a:t>
            </a:r>
            <a:endParaRPr lang="ru-RU" sz="1623" dirty="0">
              <a:solidFill>
                <a:schemeClr val="tx1"/>
              </a:solidFill>
            </a:endParaRPr>
          </a:p>
          <a:p>
            <a:pPr marL="740547" indent="-289779" algn="just">
              <a:buFontTx/>
              <a:buChar char="-"/>
            </a:pPr>
            <a:r>
              <a:rPr lang="ru-RU" sz="1623" dirty="0">
                <a:solidFill>
                  <a:schemeClr val="tx1"/>
                </a:solidFill>
              </a:rPr>
              <a:t>Государственное казенное учреждение города Москвы - Центр организации дорожного движения (ЦОДД) объявило конкурс на разработку Концепции и Программы </a:t>
            </a:r>
            <a:r>
              <a:rPr lang="ru-RU" sz="1623" dirty="0" err="1">
                <a:solidFill>
                  <a:schemeClr val="tx1"/>
                </a:solidFill>
              </a:rPr>
              <a:t>стороительства</a:t>
            </a:r>
            <a:r>
              <a:rPr lang="ru-RU" sz="1623" dirty="0">
                <a:solidFill>
                  <a:schemeClr val="tx1"/>
                </a:solidFill>
              </a:rPr>
              <a:t> ИТС Москвы. </a:t>
            </a:r>
            <a:endParaRPr lang="en-US" sz="1623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0582" y="4611335"/>
            <a:ext cx="9099086" cy="2009139"/>
          </a:xfrm>
          <a:prstGeom prst="rect">
            <a:avLst/>
          </a:prstGeom>
          <a:solidFill>
            <a:srgbClr val="FFE7E7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015" tIns="73015" rIns="73015" bIns="73015" rtlCol="0" anchor="ctr" anchorCtr="0"/>
          <a:lstStyle/>
          <a:p>
            <a:pPr marL="450767" algn="ctr"/>
            <a:r>
              <a:rPr lang="ru-RU" i="1" u="sng" dirty="0">
                <a:solidFill>
                  <a:schemeClr val="tx1"/>
                </a:solidFill>
              </a:rPr>
              <a:t>2012 г.</a:t>
            </a:r>
          </a:p>
          <a:p>
            <a:pPr marL="740547" indent="-289779" algn="just">
              <a:buFontTx/>
              <a:buChar char="-"/>
            </a:pPr>
            <a:r>
              <a:rPr lang="ru-RU" sz="1623" dirty="0">
                <a:solidFill>
                  <a:schemeClr val="tx1"/>
                </a:solidFill>
              </a:rPr>
              <a:t> Министерство промышленности и торговли Российской Федерации</a:t>
            </a:r>
          </a:p>
          <a:p>
            <a:pPr marL="450767" algn="just"/>
            <a:r>
              <a:rPr lang="ru-RU" sz="1623" dirty="0">
                <a:solidFill>
                  <a:schemeClr val="tx1"/>
                </a:solidFill>
              </a:rPr>
              <a:t>объявило конкурс НИР «Разработка концепции и технических предложений по созданию интеллектуальной системы наземного транспорта стран СНГ, отвечающей международным нормам и требованиям»</a:t>
            </a:r>
            <a:r>
              <a:rPr lang="en-US" sz="1623" dirty="0">
                <a:solidFill>
                  <a:schemeClr val="tx1"/>
                </a:solidFill>
              </a:rPr>
              <a:t>;</a:t>
            </a:r>
          </a:p>
        </p:txBody>
      </p:sp>
      <p:pic>
        <p:nvPicPr>
          <p:cNvPr id="7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485366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501645" y="1476375"/>
            <a:ext cx="9021811" cy="5022851"/>
          </a:xfrm>
          <a:prstGeom prst="rect">
            <a:avLst/>
          </a:prstGeom>
          <a:solidFill>
            <a:srgbClr val="FFE7E7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015" tIns="73015" rIns="73015" bIns="73015" rtlCol="0" anchor="ctr" anchorCtr="0"/>
          <a:lstStyle/>
          <a:p>
            <a:pPr marL="450767" algn="ctr"/>
            <a:r>
              <a:rPr lang="ru-RU" i="1" u="sng" dirty="0">
                <a:solidFill>
                  <a:schemeClr val="tx1"/>
                </a:solidFill>
              </a:rPr>
              <a:t>2012 г.</a:t>
            </a:r>
          </a:p>
          <a:p>
            <a:pPr marL="450767" indent="-289779" algn="just">
              <a:buFontTx/>
              <a:buChar char="-"/>
            </a:pPr>
            <a:r>
              <a:rPr lang="ru-RU" sz="1623" dirty="0">
                <a:solidFill>
                  <a:schemeClr val="tx1"/>
                </a:solidFill>
              </a:rPr>
              <a:t>ФГУ «Дирекция Программы ПБДД» объявило конкурс - «Проведение исследований, направленных на развитие автоматизированных систем управления движением транспортных средств и пешеходов, разработку программного обеспечения и алгоритмов работы системы»</a:t>
            </a:r>
            <a:r>
              <a:rPr lang="en-US" sz="1623" dirty="0">
                <a:solidFill>
                  <a:schemeClr val="tx1"/>
                </a:solidFill>
              </a:rPr>
              <a:t>;</a:t>
            </a:r>
            <a:endParaRPr lang="ru-RU" sz="1623" dirty="0">
              <a:solidFill>
                <a:schemeClr val="tx1"/>
              </a:solidFill>
            </a:endParaRPr>
          </a:p>
          <a:p>
            <a:pPr marL="450767" algn="just"/>
            <a:endParaRPr lang="ru-RU" sz="1623" dirty="0">
              <a:solidFill>
                <a:schemeClr val="tx1"/>
              </a:solidFill>
            </a:endParaRPr>
          </a:p>
          <a:p>
            <a:pPr marL="450767" indent="-289779" algn="just">
              <a:buFontTx/>
              <a:buChar char="-"/>
            </a:pPr>
            <a:r>
              <a:rPr lang="ru-RU" sz="1623" dirty="0">
                <a:solidFill>
                  <a:schemeClr val="tx1"/>
                </a:solidFill>
              </a:rPr>
              <a:t>Минтранс (Департамент международного сотрудничества) объявил конкурс на НИР – “Разработка методических рекомендаций по интеграции интеллектуальных транспортных систем автомобильного транспорта Российской Федерации с интеллектуальными транспортными системами зарубежных стран в приграничных районах.” </a:t>
            </a:r>
            <a:endParaRPr lang="en-US" sz="1623" dirty="0">
              <a:solidFill>
                <a:schemeClr val="tx1"/>
              </a:solidFill>
            </a:endParaRPr>
          </a:p>
          <a:p>
            <a:pPr marL="450767" indent="-289779" algn="just">
              <a:buFontTx/>
              <a:buChar char="-"/>
            </a:pPr>
            <a:endParaRPr lang="ru-RU" sz="1623" dirty="0">
              <a:solidFill>
                <a:schemeClr val="tx1"/>
              </a:solidFill>
            </a:endParaRPr>
          </a:p>
          <a:p>
            <a:pPr marL="450767" indent="-289779" algn="just">
              <a:buFontTx/>
              <a:buChar char="-"/>
            </a:pPr>
            <a:r>
              <a:rPr lang="ru-RU" sz="1623" dirty="0">
                <a:solidFill>
                  <a:schemeClr val="tx1"/>
                </a:solidFill>
              </a:rPr>
              <a:t>ГК “Российские автомобильные дороги” объявил конкурс на НИР «Разработка СТО Государственной компании «Российские автомобильные дороги» «Элементы интеллектуальной транспортной системы на автомобильных дорогах Государственной компании»</a:t>
            </a:r>
            <a:r>
              <a:rPr lang="en-US" sz="1623" dirty="0">
                <a:solidFill>
                  <a:schemeClr val="tx1"/>
                </a:solidFill>
              </a:rPr>
              <a:t>.</a:t>
            </a:r>
            <a:endParaRPr lang="ru-RU" sz="1623" dirty="0">
              <a:solidFill>
                <a:schemeClr val="tx1"/>
              </a:solidFill>
            </a:endParaRPr>
          </a:p>
          <a:p>
            <a:pPr marL="450767" algn="just"/>
            <a:endParaRPr lang="ru-RU" sz="1623" dirty="0">
              <a:solidFill>
                <a:schemeClr val="tx1"/>
              </a:solidFill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91985" y="414125"/>
            <a:ext cx="9041130" cy="1260211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Неуправляемость и разобщенность процесса в области нормативно-правовой базы для развития ИТС в России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14</a:t>
            </a:fld>
            <a:endParaRPr lang="ru-RU" dirty="0"/>
          </a:p>
        </p:txBody>
      </p:sp>
      <p:pic>
        <p:nvPicPr>
          <p:cNvPr id="5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583937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387872" y="1413524"/>
            <a:ext cx="9311591" cy="4926260"/>
          </a:xfrm>
          <a:prstGeom prst="rect">
            <a:avLst/>
          </a:prstGeom>
          <a:solidFill>
            <a:srgbClr val="FFE7E7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015" tIns="73015" rIns="73015" bIns="73015" rtlCol="0" anchor="ctr" anchorCtr="0"/>
          <a:lstStyle/>
          <a:p>
            <a:pPr marL="450767" algn="ctr"/>
            <a:r>
              <a:rPr lang="ru-RU" i="1" u="sng" dirty="0" smtClean="0">
                <a:solidFill>
                  <a:schemeClr val="tx1"/>
                </a:solidFill>
              </a:rPr>
              <a:t>2013 </a:t>
            </a:r>
            <a:r>
              <a:rPr lang="ru-RU" i="1" u="sng" dirty="0">
                <a:solidFill>
                  <a:schemeClr val="tx1"/>
                </a:solidFill>
              </a:rPr>
              <a:t>г.</a:t>
            </a:r>
          </a:p>
          <a:p>
            <a:pPr marL="160988" algn="just"/>
            <a:r>
              <a:rPr lang="ru-RU" sz="1623" dirty="0">
                <a:solidFill>
                  <a:schemeClr val="tx1"/>
                </a:solidFill>
              </a:rPr>
              <a:t>Федеральное дорожное агентство объявило конкурс на блок НИР</a:t>
            </a:r>
            <a:r>
              <a:rPr lang="en-US" sz="1623" dirty="0">
                <a:solidFill>
                  <a:schemeClr val="tx1"/>
                </a:solidFill>
              </a:rPr>
              <a:t>:</a:t>
            </a:r>
            <a:endParaRPr lang="ru-RU" sz="1623" dirty="0">
              <a:solidFill>
                <a:schemeClr val="tx1"/>
              </a:solidFill>
            </a:endParaRPr>
          </a:p>
          <a:p>
            <a:pPr marL="160988" algn="just"/>
            <a:r>
              <a:rPr lang="ru-RU" sz="1623" dirty="0">
                <a:solidFill>
                  <a:schemeClr val="tx1"/>
                </a:solidFill>
              </a:rPr>
              <a:t>- Лот № 8:  Разработка ОДМ «Рекомендации по формированию архитектуры индикаторов эффективности, используемой при обосновании проектов  Интеллектуальных транспортных систем»</a:t>
            </a:r>
            <a:r>
              <a:rPr lang="en-US" sz="1623" dirty="0">
                <a:solidFill>
                  <a:schemeClr val="tx1"/>
                </a:solidFill>
              </a:rPr>
              <a:t>;</a:t>
            </a:r>
          </a:p>
          <a:p>
            <a:pPr marL="160988" algn="just"/>
            <a:r>
              <a:rPr lang="en-US" sz="1623" dirty="0">
                <a:solidFill>
                  <a:schemeClr val="tx1"/>
                </a:solidFill>
              </a:rPr>
              <a:t>- </a:t>
            </a:r>
            <a:r>
              <a:rPr lang="ru-RU" sz="1623" dirty="0">
                <a:solidFill>
                  <a:schemeClr val="tx1"/>
                </a:solidFill>
              </a:rPr>
              <a:t>Лот № 9:  Разработка ОДМ «Рекомендации по структуре и элементам подсистем Интеллектуальных транспортных систем, используемых на сети федеральных автомобильных дорог»</a:t>
            </a:r>
            <a:r>
              <a:rPr lang="en-US" sz="1623" dirty="0">
                <a:solidFill>
                  <a:schemeClr val="tx1"/>
                </a:solidFill>
              </a:rPr>
              <a:t>;</a:t>
            </a:r>
          </a:p>
          <a:p>
            <a:pPr marL="160988" algn="just"/>
            <a:r>
              <a:rPr lang="en-US" sz="1623" dirty="0">
                <a:solidFill>
                  <a:schemeClr val="tx1"/>
                </a:solidFill>
              </a:rPr>
              <a:t>- </a:t>
            </a:r>
            <a:r>
              <a:rPr lang="ru-RU" sz="1623" dirty="0">
                <a:solidFill>
                  <a:schemeClr val="tx1"/>
                </a:solidFill>
              </a:rPr>
              <a:t>Лот № 10:  Разработка ОДМ «Рекомендации по взаимодействию субъектов на этапе обоснования проектов Интеллектуальных транспортных систем на федеральных автомобильных дорогах»</a:t>
            </a:r>
            <a:r>
              <a:rPr lang="en-US" sz="1623" dirty="0">
                <a:solidFill>
                  <a:schemeClr val="tx1"/>
                </a:solidFill>
              </a:rPr>
              <a:t>;</a:t>
            </a:r>
          </a:p>
          <a:p>
            <a:pPr marL="160988" algn="just"/>
            <a:r>
              <a:rPr lang="en-US" sz="1623" dirty="0">
                <a:solidFill>
                  <a:schemeClr val="tx1"/>
                </a:solidFill>
              </a:rPr>
              <a:t>- </a:t>
            </a:r>
            <a:r>
              <a:rPr lang="ru-RU" sz="1623" dirty="0">
                <a:solidFill>
                  <a:schemeClr val="tx1"/>
                </a:solidFill>
              </a:rPr>
              <a:t>Лот № 11: Разработка ОДМ «Рекомендации по выполнению системного анализа в рамках обоснования проектов Интеллектуальных транспортных систем на федеральных автомобильных дорогах»</a:t>
            </a:r>
            <a:r>
              <a:rPr lang="en-US" sz="1623" dirty="0">
                <a:solidFill>
                  <a:schemeClr val="tx1"/>
                </a:solidFill>
              </a:rPr>
              <a:t>;</a:t>
            </a:r>
          </a:p>
          <a:p>
            <a:pPr marL="160988" algn="just"/>
            <a:r>
              <a:rPr lang="en-US" sz="1623" dirty="0">
                <a:solidFill>
                  <a:schemeClr val="tx1"/>
                </a:solidFill>
              </a:rPr>
              <a:t>- </a:t>
            </a:r>
            <a:r>
              <a:rPr lang="ru-RU" sz="1623" dirty="0">
                <a:solidFill>
                  <a:schemeClr val="tx1"/>
                </a:solidFill>
              </a:rPr>
              <a:t>Лот № 14: Разработка проекта национального стандарта ГОСТ Р «Интеллектуальные транспортные системы. Требования к зонированию систем. Методика зонирования подсистем ИТС»</a:t>
            </a:r>
            <a:r>
              <a:rPr lang="en-US" sz="1623" dirty="0">
                <a:solidFill>
                  <a:schemeClr val="tx1"/>
                </a:solidFill>
              </a:rPr>
              <a:t>;</a:t>
            </a:r>
          </a:p>
          <a:p>
            <a:pPr marL="160988" algn="just"/>
            <a:r>
              <a:rPr lang="en-US" sz="1623" dirty="0">
                <a:solidFill>
                  <a:schemeClr val="tx1"/>
                </a:solidFill>
              </a:rPr>
              <a:t>- </a:t>
            </a:r>
            <a:r>
              <a:rPr lang="ru-RU" sz="1623" dirty="0">
                <a:solidFill>
                  <a:schemeClr val="tx1"/>
                </a:solidFill>
              </a:rPr>
              <a:t>Лот № 15: Разработка проекта национального стандарта ГОСТ Р «Интеллектуальные транспортные системы. Термины и определения».</a:t>
            </a:r>
          </a:p>
          <a:p>
            <a:pPr marL="450767" algn="just"/>
            <a:endParaRPr lang="ru-RU" sz="1623" dirty="0">
              <a:solidFill>
                <a:schemeClr val="tx1"/>
              </a:solidFill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Неуправляемость и разобщенность процесса в области нормативно-правовой базы для развития ИТС в России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15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62224" y="6552096"/>
            <a:ext cx="94178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России нет государственной организационной структуры, ответственной за развитие ИТС как основного средства инновационного развития транспорта.</a:t>
            </a: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545544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Group 2"/>
          <p:cNvGrpSpPr>
            <a:grpSpLocks/>
          </p:cNvGrpSpPr>
          <p:nvPr/>
        </p:nvGrpSpPr>
        <p:grpSpPr bwMode="auto">
          <a:xfrm>
            <a:off x="4353137" y="3162434"/>
            <a:ext cx="1590569" cy="3400083"/>
            <a:chOff x="2208" y="1776"/>
            <a:chExt cx="912" cy="2112"/>
          </a:xfrm>
        </p:grpSpPr>
        <p:sp>
          <p:nvSpPr>
            <p:cNvPr id="66563" name="AutoShape 3"/>
            <p:cNvSpPr>
              <a:spLocks noChangeArrowheads="1"/>
            </p:cNvSpPr>
            <p:nvPr/>
          </p:nvSpPr>
          <p:spPr bwMode="auto">
            <a:xfrm>
              <a:off x="2208" y="3648"/>
              <a:ext cx="912" cy="24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87C7">
                <a:alpha val="5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>
                <a:solidFill>
                  <a:srgbClr val="0087C7"/>
                </a:solidFill>
              </a:endParaRPr>
            </a:p>
          </p:txBody>
        </p:sp>
        <p:sp>
          <p:nvSpPr>
            <p:cNvPr id="66564" name="AutoShape 4"/>
            <p:cNvSpPr>
              <a:spLocks noChangeArrowheads="1"/>
            </p:cNvSpPr>
            <p:nvPr/>
          </p:nvSpPr>
          <p:spPr bwMode="auto">
            <a:xfrm>
              <a:off x="2208" y="3168"/>
              <a:ext cx="912" cy="24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87C7">
                <a:alpha val="5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>
                <a:solidFill>
                  <a:srgbClr val="0087C7"/>
                </a:solidFill>
              </a:endParaRPr>
            </a:p>
          </p:txBody>
        </p:sp>
        <p:sp>
          <p:nvSpPr>
            <p:cNvPr id="66565" name="AutoShape 5"/>
            <p:cNvSpPr>
              <a:spLocks noChangeArrowheads="1"/>
            </p:cNvSpPr>
            <p:nvPr/>
          </p:nvSpPr>
          <p:spPr bwMode="auto">
            <a:xfrm>
              <a:off x="2208" y="2640"/>
              <a:ext cx="912" cy="24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87C7">
                <a:alpha val="5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>
                <a:solidFill>
                  <a:srgbClr val="0087C7"/>
                </a:solidFill>
              </a:endParaRPr>
            </a:p>
          </p:txBody>
        </p:sp>
        <p:sp>
          <p:nvSpPr>
            <p:cNvPr id="66566" name="AutoShape 6"/>
            <p:cNvSpPr>
              <a:spLocks noChangeArrowheads="1"/>
            </p:cNvSpPr>
            <p:nvPr/>
          </p:nvSpPr>
          <p:spPr bwMode="auto">
            <a:xfrm>
              <a:off x="2208" y="1776"/>
              <a:ext cx="912" cy="24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87C7">
                <a:alpha val="5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>
                <a:solidFill>
                  <a:srgbClr val="0087C7"/>
                </a:solidFill>
              </a:endParaRPr>
            </a:p>
          </p:txBody>
        </p:sp>
      </p:grpSp>
      <p:sp>
        <p:nvSpPr>
          <p:cNvPr id="66568" name="Rectangle 9"/>
          <p:cNvSpPr>
            <a:spLocks noChangeArrowheads="1"/>
          </p:cNvSpPr>
          <p:nvPr/>
        </p:nvSpPr>
        <p:spPr bwMode="auto">
          <a:xfrm>
            <a:off x="1883569" y="1082417"/>
            <a:ext cx="6529705" cy="473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ru-RU" sz="2434" b="1" dirty="0">
                <a:solidFill>
                  <a:srgbClr val="FF0000"/>
                </a:solidFill>
              </a:rPr>
              <a:t>Основные этапы формирования ИТС</a:t>
            </a:r>
          </a:p>
        </p:txBody>
      </p:sp>
      <p:sp>
        <p:nvSpPr>
          <p:cNvPr id="819210" name="Rectangle 10" descr="Упаковочная бумага"/>
          <p:cNvSpPr>
            <a:spLocks noChangeArrowheads="1"/>
          </p:cNvSpPr>
          <p:nvPr/>
        </p:nvSpPr>
        <p:spPr bwMode="auto">
          <a:xfrm>
            <a:off x="1150696" y="2122618"/>
            <a:ext cx="7828024" cy="1029986"/>
          </a:xfrm>
          <a:prstGeom prst="rect">
            <a:avLst/>
          </a:prstGeom>
          <a:blipFill dpi="0" rotWithShape="0">
            <a:blip r:embed="rId3">
              <a:alphaModFix amt="50000"/>
            </a:blip>
            <a:srcRect/>
            <a:tile tx="0" ty="0" sx="100000" sy="100000" flip="none" algn="tl"/>
          </a:blipFill>
          <a:ln w="9525">
            <a:solidFill>
              <a:srgbClr val="333399"/>
            </a:solidFill>
            <a:miter lim="800000"/>
            <a:headEnd/>
            <a:tailEnd/>
          </a:ln>
          <a:effectLst>
            <a:prstShdw prst="shdw11">
              <a:srgbClr val="808080">
                <a:alpha val="50000"/>
              </a:srgbClr>
            </a:prstShdw>
          </a:effectLst>
        </p:spPr>
        <p:txBody>
          <a:bodyPr wrap="none" anchor="ctr">
            <a:spAutoFit/>
          </a:bodyPr>
          <a:lstStyle/>
          <a:p>
            <a:pPr algn="ctr"/>
            <a:r>
              <a:rPr lang="ru-RU" sz="2434" b="1" dirty="0">
                <a:solidFill>
                  <a:srgbClr val="00558C"/>
                </a:solidFill>
              </a:rPr>
              <a:t>●</a:t>
            </a:r>
            <a:r>
              <a:rPr lang="ru-RU" sz="2434" dirty="0">
                <a:solidFill>
                  <a:srgbClr val="00558C"/>
                </a:solidFill>
              </a:rPr>
              <a:t> </a:t>
            </a:r>
            <a:r>
              <a:rPr lang="ru-RU" sz="2434" b="1" dirty="0">
                <a:solidFill>
                  <a:srgbClr val="00558C"/>
                </a:solidFill>
              </a:rPr>
              <a:t>Национальная Концепция ИТС -</a:t>
            </a:r>
            <a:r>
              <a:rPr lang="ru-RU" b="1" dirty="0">
                <a:solidFill>
                  <a:srgbClr val="00558C"/>
                </a:solidFill>
              </a:rPr>
              <a:t> </a:t>
            </a:r>
            <a:r>
              <a:rPr lang="ru-RU" sz="2434" b="1" dirty="0">
                <a:solidFill>
                  <a:srgbClr val="00558C"/>
                </a:solidFill>
              </a:rPr>
              <a:t>Россия</a:t>
            </a:r>
          </a:p>
          <a:p>
            <a:pPr algn="ctr"/>
            <a:r>
              <a:rPr lang="ru-RU" dirty="0">
                <a:solidFill>
                  <a:srgbClr val="00558C"/>
                </a:solidFill>
              </a:rPr>
              <a:t>долгосрочное видение фундаментального понятия пользовательских </a:t>
            </a:r>
          </a:p>
          <a:p>
            <a:pPr algn="ctr"/>
            <a:r>
              <a:rPr lang="ru-RU" dirty="0">
                <a:solidFill>
                  <a:srgbClr val="00558C"/>
                </a:solidFill>
              </a:rPr>
              <a:t>услуг, планов разработки  и задач внедрения. </a:t>
            </a:r>
          </a:p>
        </p:txBody>
      </p:sp>
      <p:sp>
        <p:nvSpPr>
          <p:cNvPr id="819211" name="Rectangle 11" descr="Упаковочная бумага"/>
          <p:cNvSpPr>
            <a:spLocks noChangeArrowheads="1"/>
          </p:cNvSpPr>
          <p:nvPr/>
        </p:nvSpPr>
        <p:spPr bwMode="auto">
          <a:xfrm>
            <a:off x="2343997" y="6449726"/>
            <a:ext cx="5654910" cy="473508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tile tx="0" ty="0" sx="100000" sy="100000" flip="none" algn="tl"/>
          </a:blipFill>
          <a:ln>
            <a:noFill/>
          </a:ln>
          <a:effectLst>
            <a:prstShdw prst="shdw11">
              <a:srgbClr val="808080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ru-RU" sz="2434" b="1">
                <a:solidFill>
                  <a:srgbClr val="00558C"/>
                </a:solidFill>
              </a:rPr>
              <a:t>●</a:t>
            </a:r>
            <a:r>
              <a:rPr lang="ru-RU" sz="2434"/>
              <a:t> </a:t>
            </a:r>
            <a:r>
              <a:rPr lang="ru-RU" altLang="ja-JP" sz="2434" b="1">
                <a:solidFill>
                  <a:srgbClr val="00558C"/>
                </a:solidFill>
              </a:rPr>
              <a:t>Приоритетные ИТС - Программы</a:t>
            </a:r>
            <a:endParaRPr lang="ru-RU" sz="2434">
              <a:solidFill>
                <a:srgbClr val="00558C"/>
              </a:solidFill>
            </a:endParaRPr>
          </a:p>
        </p:txBody>
      </p:sp>
      <p:sp>
        <p:nvSpPr>
          <p:cNvPr id="819212" name="Rectangle 12" descr="Упаковочная бумага"/>
          <p:cNvSpPr>
            <a:spLocks noChangeArrowheads="1"/>
          </p:cNvSpPr>
          <p:nvPr/>
        </p:nvSpPr>
        <p:spPr bwMode="auto">
          <a:xfrm>
            <a:off x="1206880" y="4857546"/>
            <a:ext cx="7463823" cy="473508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tile tx="0" ty="0" sx="100000" sy="100000" flip="none" algn="tl"/>
          </a:blipFill>
          <a:ln>
            <a:noFill/>
          </a:ln>
          <a:effectLst>
            <a:prstShdw prst="shdw11">
              <a:srgbClr val="808080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ru-RU" sz="2434" b="1">
                <a:solidFill>
                  <a:srgbClr val="00558C"/>
                </a:solidFill>
              </a:rPr>
              <a:t>●</a:t>
            </a:r>
            <a:r>
              <a:rPr lang="ru-RU" sz="2434"/>
              <a:t> </a:t>
            </a:r>
            <a:r>
              <a:rPr lang="ru-RU" sz="2434" b="1">
                <a:solidFill>
                  <a:srgbClr val="00558C"/>
                </a:solidFill>
              </a:rPr>
              <a:t>Национальная комплексная Программа ИТС</a:t>
            </a:r>
          </a:p>
        </p:txBody>
      </p:sp>
      <p:sp>
        <p:nvSpPr>
          <p:cNvPr id="819213" name="Rectangle 13" descr="Упаковочная бумага"/>
          <p:cNvSpPr>
            <a:spLocks noChangeArrowheads="1"/>
          </p:cNvSpPr>
          <p:nvPr/>
        </p:nvSpPr>
        <p:spPr bwMode="auto">
          <a:xfrm>
            <a:off x="837142" y="3510896"/>
            <a:ext cx="8371417" cy="1035319"/>
          </a:xfrm>
          <a:prstGeom prst="rect">
            <a:avLst/>
          </a:prstGeom>
          <a:blipFill dpi="0" rotWithShape="1">
            <a:blip r:embed="rId3">
              <a:alphaModFix amt="53000"/>
            </a:blip>
            <a:srcRect/>
            <a:tile tx="0" ty="0" sx="100000" sy="100000" flip="none" algn="tl"/>
          </a:blipFill>
          <a:ln>
            <a:noFill/>
          </a:ln>
          <a:effectLst>
            <a:prstShdw prst="shdw11">
              <a:srgbClr val="808080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34" b="1">
                <a:solidFill>
                  <a:srgbClr val="00558C"/>
                </a:solidFill>
              </a:rPr>
              <a:t>●</a:t>
            </a:r>
            <a:r>
              <a:rPr lang="ru-RU" sz="2434">
                <a:solidFill>
                  <a:srgbClr val="00558C"/>
                </a:solidFill>
              </a:rPr>
              <a:t> </a:t>
            </a:r>
            <a:r>
              <a:rPr lang="ru-RU" sz="2434" b="1">
                <a:solidFill>
                  <a:srgbClr val="00558C"/>
                </a:solidFill>
              </a:rPr>
              <a:t>Национальная архитектура ИТС  </a:t>
            </a:r>
            <a:r>
              <a:rPr lang="ru-RU" sz="2434">
                <a:solidFill>
                  <a:srgbClr val="00558C"/>
                </a:solidFill>
              </a:rPr>
              <a:t>-</a:t>
            </a:r>
            <a:r>
              <a:rPr lang="ru-RU" sz="2434" b="1">
                <a:solidFill>
                  <a:srgbClr val="00558C"/>
                </a:solidFill>
              </a:rPr>
              <a:t> Россия</a:t>
            </a:r>
          </a:p>
          <a:p>
            <a:pPr algn="ctr"/>
            <a:r>
              <a:rPr lang="ru-RU">
                <a:solidFill>
                  <a:srgbClr val="00558C"/>
                </a:solidFill>
              </a:rPr>
              <a:t>структура связанных подсистем, обеспечивающих</a:t>
            </a:r>
            <a:r>
              <a:rPr lang="ru-RU" i="1"/>
              <a:t> </a:t>
            </a:r>
            <a:r>
              <a:rPr lang="ru-RU">
                <a:solidFill>
                  <a:srgbClr val="00558C"/>
                </a:solidFill>
              </a:rPr>
              <a:t>совместимость</a:t>
            </a:r>
            <a:r>
              <a:rPr lang="ru-RU" i="1"/>
              <a:t> </a:t>
            </a:r>
          </a:p>
          <a:p>
            <a:pPr algn="ctr"/>
            <a:r>
              <a:rPr lang="ru-RU">
                <a:solidFill>
                  <a:srgbClr val="00558C"/>
                </a:solidFill>
              </a:rPr>
              <a:t>системных решений ИТС-сервисов.</a:t>
            </a:r>
          </a:p>
        </p:txBody>
      </p:sp>
      <p:sp>
        <p:nvSpPr>
          <p:cNvPr id="819214" name="Rectangle 14" descr="Упаковочная бумага"/>
          <p:cNvSpPr>
            <a:spLocks noChangeArrowheads="1"/>
          </p:cNvSpPr>
          <p:nvPr/>
        </p:nvSpPr>
        <p:spPr bwMode="auto">
          <a:xfrm>
            <a:off x="1674283" y="5676980"/>
            <a:ext cx="7450561" cy="473508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tile tx="0" ty="0" sx="100000" sy="100000" flip="none" algn="tl"/>
          </a:blipFill>
          <a:ln>
            <a:noFill/>
          </a:ln>
          <a:effectLst>
            <a:prstShdw prst="shdw11">
              <a:srgbClr val="808080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 sz="2434" b="1">
                <a:solidFill>
                  <a:srgbClr val="00558C"/>
                </a:solidFill>
              </a:rPr>
              <a:t>●</a:t>
            </a:r>
            <a:r>
              <a:rPr lang="ru-RU" sz="2434"/>
              <a:t> </a:t>
            </a:r>
            <a:r>
              <a:rPr lang="ru-RU" sz="2434" b="1">
                <a:solidFill>
                  <a:srgbClr val="00558C"/>
                </a:solidFill>
              </a:rPr>
              <a:t>Программа разработки ИТС - стандартов</a:t>
            </a:r>
            <a:endParaRPr lang="ru-RU" sz="2434">
              <a:solidFill>
                <a:srgbClr val="00558C"/>
              </a:solidFill>
            </a:endParaRPr>
          </a:p>
        </p:txBody>
      </p:sp>
      <p:pic>
        <p:nvPicPr>
          <p:cNvPr id="13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919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19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19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19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19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19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10" grpId="0" animBg="1"/>
      <p:bldP spid="819211" grpId="0" animBg="1"/>
      <p:bldP spid="819212" grpId="0" animBg="1"/>
      <p:bldP spid="819213" grpId="0" animBg="1"/>
      <p:bldP spid="8192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1"/>
          <a:stretch>
            <a:fillRect/>
          </a:stretch>
        </p:blipFill>
        <p:spPr bwMode="auto">
          <a:xfrm>
            <a:off x="410963" y="1260351"/>
            <a:ext cx="9408864" cy="585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58328" y="177653"/>
            <a:ext cx="9770141" cy="1082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373" tIns="46687" rIns="93373" bIns="46687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</a:rPr>
              <a:t>Организационная структура ТК </a:t>
            </a:r>
            <a:r>
              <a:rPr lang="ru-RU" sz="2400" b="1" dirty="0" smtClean="0">
                <a:solidFill>
                  <a:srgbClr val="FF0000"/>
                </a:solidFill>
              </a:rPr>
              <a:t>57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1623" b="1" dirty="0">
                <a:solidFill>
                  <a:schemeClr val="accent1"/>
                </a:solidFill>
              </a:rPr>
              <a:t>(Приказ Росстандарта от 24.01.2012 № 44) </a:t>
            </a:r>
          </a:p>
          <a:p>
            <a:pPr algn="ctr">
              <a:defRPr/>
            </a:pPr>
            <a:r>
              <a:rPr lang="ru-RU" sz="1623" b="1" dirty="0">
                <a:solidFill>
                  <a:schemeClr val="accent1"/>
                </a:solidFill>
              </a:rPr>
              <a:t>«Интеллектуальные транспортные системы»</a:t>
            </a:r>
            <a:endParaRPr lang="ru-RU" sz="1623" dirty="0">
              <a:solidFill>
                <a:schemeClr val="accent1"/>
              </a:solidFill>
            </a:endParaRPr>
          </a:p>
        </p:txBody>
      </p:sp>
      <p:pic>
        <p:nvPicPr>
          <p:cNvPr id="5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457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Отечественная стандартизация в области ИТС 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18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33735" y="2121383"/>
            <a:ext cx="3875364" cy="1791259"/>
          </a:xfrm>
          <a:prstGeom prst="rect">
            <a:avLst/>
          </a:prstGeom>
          <a:solidFill>
            <a:srgbClr val="FFCB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015" tIns="36508" rIns="73015" bIns="36508" rtlCol="0" anchor="ctr"/>
          <a:lstStyle/>
          <a:p>
            <a:pPr marL="177087"/>
            <a:endParaRPr lang="ru-RU" sz="1623" dirty="0">
              <a:solidFill>
                <a:schemeClr val="tx1"/>
              </a:solidFill>
            </a:endParaRPr>
          </a:p>
          <a:p>
            <a:pPr marL="177087" algn="ctr"/>
            <a:r>
              <a:rPr lang="ru-RU" sz="1116" b="1" dirty="0">
                <a:solidFill>
                  <a:schemeClr val="tx1"/>
                </a:solidFill>
              </a:rPr>
              <a:t>Непосредственно вопросы внедрения ИТС в России в настоящее время регламентируются</a:t>
            </a:r>
            <a:br>
              <a:rPr lang="ru-RU" sz="1116" b="1" dirty="0">
                <a:solidFill>
                  <a:schemeClr val="tx1"/>
                </a:solidFill>
              </a:rPr>
            </a:br>
            <a:r>
              <a:rPr lang="ru-RU" sz="1116" b="1" dirty="0">
                <a:solidFill>
                  <a:schemeClr val="tx1"/>
                </a:solidFill>
              </a:rPr>
              <a:t>ГОСТ Р ИСО 14813-1-2011 “Интеллектуальные транспортные системы. Схема построения архитектуры интеллектуальных транспортных систем. Часть 1. Сервисные домены в области интеллектуальных транспортных систем, сервисные группы и сервисы”</a:t>
            </a:r>
          </a:p>
        </p:txBody>
      </p:sp>
      <p:sp>
        <p:nvSpPr>
          <p:cNvPr id="6" name="Пятиугольник 5"/>
          <p:cNvSpPr/>
          <p:nvPr/>
        </p:nvSpPr>
        <p:spPr>
          <a:xfrm rot="5400000">
            <a:off x="2435137" y="-32570"/>
            <a:ext cx="872562" cy="3875366"/>
          </a:xfrm>
          <a:prstGeom prst="homePlate">
            <a:avLst>
              <a:gd name="adj" fmla="val 23376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508" rIns="0" bIns="36508" rtlCol="0" anchor="ctr" anchorCtr="0"/>
          <a:lstStyle/>
          <a:p>
            <a:pPr algn="ctr">
              <a:lnSpc>
                <a:spcPts val="1724"/>
              </a:lnSpc>
            </a:pPr>
            <a:endParaRPr lang="ru-RU" sz="1623" b="1" dirty="0">
              <a:solidFill>
                <a:schemeClr val="bg1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747718" y="1779371"/>
            <a:ext cx="2248569" cy="253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defTabSz="9079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23" b="1" kern="0" dirty="0">
                <a:solidFill>
                  <a:schemeClr val="bg2"/>
                </a:solidFill>
              </a:rPr>
              <a:t>ГОСТ об ИТС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41797" y="2108504"/>
            <a:ext cx="3875364" cy="1791259"/>
          </a:xfrm>
          <a:prstGeom prst="rect">
            <a:avLst/>
          </a:prstGeom>
          <a:solidFill>
            <a:srgbClr val="FFCB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015" tIns="36508" rIns="73015" bIns="36508" rtlCol="0" anchor="ctr"/>
          <a:lstStyle/>
          <a:p>
            <a:pPr marL="177087"/>
            <a:endParaRPr lang="ru-RU" sz="1623" dirty="0">
              <a:solidFill>
                <a:schemeClr val="tx1"/>
              </a:solidFill>
            </a:endParaRPr>
          </a:p>
          <a:p>
            <a:pPr marL="177087" algn="ctr"/>
            <a:r>
              <a:rPr lang="ru-RU" sz="1623" dirty="0">
                <a:solidFill>
                  <a:schemeClr val="tx1"/>
                </a:solidFill>
              </a:rPr>
              <a:t>Предлагаемая</a:t>
            </a:r>
            <a:br>
              <a:rPr lang="ru-RU" sz="1623" dirty="0">
                <a:solidFill>
                  <a:schemeClr val="tx1"/>
                </a:solidFill>
              </a:rPr>
            </a:br>
            <a:r>
              <a:rPr lang="ru-RU" sz="1623" dirty="0">
                <a:solidFill>
                  <a:schemeClr val="tx1"/>
                </a:solidFill>
              </a:rPr>
              <a:t>ГОСТ Р ИСО 14813-1-2011</a:t>
            </a:r>
            <a:br>
              <a:rPr lang="ru-RU" sz="1623" dirty="0">
                <a:solidFill>
                  <a:schemeClr val="tx1"/>
                </a:solidFill>
              </a:rPr>
            </a:br>
            <a:r>
              <a:rPr lang="ru-RU" sz="1623" dirty="0">
                <a:solidFill>
                  <a:schemeClr val="tx1"/>
                </a:solidFill>
              </a:rPr>
              <a:t>иерархия построения</a:t>
            </a:r>
            <a:br>
              <a:rPr lang="ru-RU" sz="1623" dirty="0">
                <a:solidFill>
                  <a:schemeClr val="tx1"/>
                </a:solidFill>
              </a:rPr>
            </a:br>
            <a:r>
              <a:rPr lang="ru-RU" sz="1623" dirty="0">
                <a:solidFill>
                  <a:schemeClr val="tx1"/>
                </a:solidFill>
              </a:rPr>
              <a:t>архитектуры ИТС </a:t>
            </a:r>
          </a:p>
        </p:txBody>
      </p:sp>
      <p:sp>
        <p:nvSpPr>
          <p:cNvPr id="10" name="Пятиугольник 9"/>
          <p:cNvSpPr/>
          <p:nvPr/>
        </p:nvSpPr>
        <p:spPr>
          <a:xfrm rot="5400000">
            <a:off x="6736757" y="-39008"/>
            <a:ext cx="885443" cy="3875366"/>
          </a:xfrm>
          <a:prstGeom prst="homePlate">
            <a:avLst>
              <a:gd name="adj" fmla="val 23376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508" rIns="0" bIns="36508" rtlCol="0" anchor="ctr" anchorCtr="0"/>
          <a:lstStyle/>
          <a:p>
            <a:pPr algn="ctr">
              <a:lnSpc>
                <a:spcPts val="1724"/>
              </a:lnSpc>
            </a:pPr>
            <a:endParaRPr lang="ru-RU" sz="1623" b="1" dirty="0">
              <a:solidFill>
                <a:schemeClr val="bg1"/>
              </a:solidFill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008285" y="1639858"/>
            <a:ext cx="2342386" cy="50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defTabSz="9079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23" b="1" kern="0" dirty="0">
                <a:solidFill>
                  <a:schemeClr val="bg2"/>
                </a:solidFill>
              </a:rPr>
              <a:t>Иерархия построения архитектуры ИТС 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933735" y="3899763"/>
            <a:ext cx="3875364" cy="2632698"/>
            <a:chOff x="920750" y="3546475"/>
            <a:chExt cx="3821471" cy="2596087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920750" y="3546475"/>
              <a:ext cx="3821471" cy="25960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015" tIns="36508" rIns="73015" bIns="36508" rtlCol="0" anchor="ctr"/>
            <a:lstStyle/>
            <a:p>
              <a:pPr marL="177087"/>
              <a:endParaRPr lang="ru-RU" sz="1623" dirty="0">
                <a:solidFill>
                  <a:schemeClr val="tx1"/>
                </a:solidFill>
              </a:endParaRPr>
            </a:p>
          </p:txBody>
        </p:sp>
        <p:pic>
          <p:nvPicPr>
            <p:cNvPr id="41986" name="Picture 2" descr="http://vsegost.com/Data/511/51125/0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32949" y="3687458"/>
              <a:ext cx="1635764" cy="2319642"/>
            </a:xfrm>
            <a:prstGeom prst="rect">
              <a:avLst/>
            </a:prstGeom>
            <a:noFill/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34" name="Группа 33"/>
          <p:cNvGrpSpPr/>
          <p:nvPr/>
        </p:nvGrpSpPr>
        <p:grpSpPr>
          <a:xfrm>
            <a:off x="5241797" y="3899763"/>
            <a:ext cx="3875364" cy="2632698"/>
            <a:chOff x="5168902" y="3546475"/>
            <a:chExt cx="3821471" cy="259608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5168902" y="3546475"/>
              <a:ext cx="3821471" cy="25960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015" tIns="36508" rIns="73015" bIns="36508" rtlCol="0" anchor="ctr"/>
            <a:lstStyle/>
            <a:p>
              <a:pPr marL="177087"/>
              <a:endParaRPr lang="ru-RU" sz="1623" dirty="0">
                <a:solidFill>
                  <a:schemeClr val="tx1"/>
                </a:solidFill>
              </a:endParaRPr>
            </a:p>
          </p:txBody>
        </p:sp>
        <p:sp>
          <p:nvSpPr>
            <p:cNvPr id="16" name="Блок-схема: процесс 15"/>
            <p:cNvSpPr/>
            <p:nvPr/>
          </p:nvSpPr>
          <p:spPr>
            <a:xfrm>
              <a:off x="6262472" y="3687458"/>
              <a:ext cx="1634331" cy="612648"/>
            </a:xfrm>
            <a:prstGeom prst="flowChartProcess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015" tIns="73015" rIns="73015" bIns="73015" rtlCol="0" anchor="ctr" anchorCtr="1"/>
            <a:lstStyle/>
            <a:p>
              <a:pPr algn="ctr">
                <a:lnSpc>
                  <a:spcPts val="1724"/>
                </a:lnSpc>
                <a:defRPr/>
              </a:pPr>
              <a:r>
                <a:rPr lang="ru-RU" sz="1420" b="1" dirty="0">
                  <a:solidFill>
                    <a:schemeClr val="bg1"/>
                  </a:solidFill>
                </a:rPr>
                <a:t>Сервисный домен ИТС</a:t>
              </a:r>
            </a:p>
          </p:txBody>
        </p:sp>
        <p:sp>
          <p:nvSpPr>
            <p:cNvPr id="17" name="Блок-схема: процесс 16"/>
            <p:cNvSpPr/>
            <p:nvPr/>
          </p:nvSpPr>
          <p:spPr>
            <a:xfrm>
              <a:off x="6262472" y="4540955"/>
              <a:ext cx="1634331" cy="612648"/>
            </a:xfrm>
            <a:prstGeom prst="flowChartProcess">
              <a:avLst/>
            </a:prstGeom>
            <a:solidFill>
              <a:schemeClr val="bg1">
                <a:lumMod val="65000"/>
              </a:schemeClr>
            </a:solidFill>
            <a:ln w="38100">
              <a:solidFill>
                <a:schemeClr val="bg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015" tIns="73015" rIns="73015" bIns="73015" rtlCol="0" anchor="ctr" anchorCtr="1"/>
            <a:lstStyle/>
            <a:p>
              <a:pPr algn="ctr">
                <a:lnSpc>
                  <a:spcPts val="1724"/>
                </a:lnSpc>
                <a:defRPr/>
              </a:pPr>
              <a:r>
                <a:rPr lang="ru-RU" sz="1420" b="1" dirty="0">
                  <a:solidFill>
                    <a:schemeClr val="tx1"/>
                  </a:solidFill>
                </a:rPr>
                <a:t>Сервисная группа ИТС</a:t>
              </a:r>
            </a:p>
          </p:txBody>
        </p:sp>
        <p:sp>
          <p:nvSpPr>
            <p:cNvPr id="18" name="Блок-схема: процесс 17"/>
            <p:cNvSpPr/>
            <p:nvPr/>
          </p:nvSpPr>
          <p:spPr>
            <a:xfrm>
              <a:off x="6262472" y="5394452"/>
              <a:ext cx="1634331" cy="612648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015" tIns="73015" rIns="73015" bIns="73015" rtlCol="0" anchor="ctr" anchorCtr="1"/>
            <a:lstStyle/>
            <a:p>
              <a:pPr algn="ctr">
                <a:lnSpc>
                  <a:spcPts val="1724"/>
                </a:lnSpc>
                <a:defRPr/>
              </a:pPr>
              <a:r>
                <a:rPr lang="ru-RU" sz="1420" b="1" dirty="0">
                  <a:solidFill>
                    <a:schemeClr val="tx1"/>
                  </a:solidFill>
                </a:rPr>
                <a:t>Сервис</a:t>
              </a:r>
              <a:br>
                <a:rPr lang="ru-RU" sz="1420" b="1" dirty="0">
                  <a:solidFill>
                    <a:schemeClr val="tx1"/>
                  </a:solidFill>
                </a:rPr>
              </a:br>
              <a:r>
                <a:rPr lang="ru-RU" sz="1420" b="1" dirty="0">
                  <a:solidFill>
                    <a:schemeClr val="tx1"/>
                  </a:solidFill>
                </a:rPr>
                <a:t>ИТС</a:t>
              </a:r>
            </a:p>
          </p:txBody>
        </p:sp>
        <p:cxnSp>
          <p:nvCxnSpPr>
            <p:cNvPr id="28" name="Прямая со стрелкой 27"/>
            <p:cNvCxnSpPr/>
            <p:nvPr/>
          </p:nvCxnSpPr>
          <p:spPr>
            <a:xfrm rot="5400000">
              <a:off x="6959213" y="4420530"/>
              <a:ext cx="240849" cy="1588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/>
            <p:cNvCxnSpPr/>
            <p:nvPr/>
          </p:nvCxnSpPr>
          <p:spPr>
            <a:xfrm rot="5400000">
              <a:off x="6959213" y="5274027"/>
              <a:ext cx="240849" cy="1588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Прямоугольник 2"/>
          <p:cNvSpPr/>
          <p:nvPr/>
        </p:nvSpPr>
        <p:spPr>
          <a:xfrm>
            <a:off x="1747718" y="6597803"/>
            <a:ext cx="7369444" cy="536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20" dirty="0"/>
              <a:t>идентичен международному стандарту ИСО 14813-1:2007* "Интеллектуальные транспортные системы.</a:t>
            </a:r>
          </a:p>
        </p:txBody>
      </p:sp>
      <p:pic>
        <p:nvPicPr>
          <p:cNvPr id="21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79031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стандартизация в области ИТС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33735" y="2225480"/>
            <a:ext cx="3875364" cy="1687162"/>
          </a:xfrm>
          <a:prstGeom prst="rect">
            <a:avLst/>
          </a:prstGeom>
          <a:solidFill>
            <a:srgbClr val="FFCB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015" tIns="36508" rIns="73015" bIns="36508" rtlCol="0" anchor="ctr"/>
          <a:lstStyle/>
          <a:p>
            <a:pPr marL="177087"/>
            <a:endParaRPr lang="ru-RU" sz="1623" dirty="0">
              <a:solidFill>
                <a:schemeClr val="tx1"/>
              </a:solidFill>
            </a:endParaRPr>
          </a:p>
          <a:p>
            <a:pPr marL="177087" algn="ctr"/>
            <a:r>
              <a:rPr lang="ru-RU" sz="1623" dirty="0">
                <a:solidFill>
                  <a:schemeClr val="tx1"/>
                </a:solidFill>
              </a:rPr>
              <a:t>Рабочая группа </a:t>
            </a:r>
            <a:r>
              <a:rPr lang="en-US" sz="1623" dirty="0">
                <a:solidFill>
                  <a:schemeClr val="tx1"/>
                </a:solidFill>
              </a:rPr>
              <a:t>ISO/TC 204</a:t>
            </a:r>
            <a:endParaRPr lang="ru-RU" sz="1623" dirty="0">
              <a:solidFill>
                <a:schemeClr val="tx1"/>
              </a:solidFill>
            </a:endParaRPr>
          </a:p>
        </p:txBody>
      </p:sp>
      <p:sp>
        <p:nvSpPr>
          <p:cNvPr id="6" name="Пятиугольник 5"/>
          <p:cNvSpPr/>
          <p:nvPr/>
        </p:nvSpPr>
        <p:spPr>
          <a:xfrm rot="5400000">
            <a:off x="2388451" y="14116"/>
            <a:ext cx="965935" cy="3875366"/>
          </a:xfrm>
          <a:prstGeom prst="homePlate">
            <a:avLst>
              <a:gd name="adj" fmla="val 23376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508" rIns="0" bIns="36508" rtlCol="0" anchor="ctr" anchorCtr="0"/>
          <a:lstStyle/>
          <a:p>
            <a:pPr algn="ctr">
              <a:lnSpc>
                <a:spcPts val="1724"/>
              </a:lnSpc>
            </a:pPr>
            <a:endParaRPr lang="ru-RU" sz="1623" b="1" dirty="0">
              <a:solidFill>
                <a:schemeClr val="bg1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072185" y="1652737"/>
            <a:ext cx="3736913" cy="50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defTabSz="9079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23" b="1" kern="0" dirty="0">
                <a:solidFill>
                  <a:schemeClr val="bg2"/>
                </a:solidFill>
              </a:rPr>
              <a:t>ISO                                           (International Standard Organisation)</a:t>
            </a:r>
            <a:endParaRPr lang="ru-RU" sz="1623" b="1" kern="0" dirty="0">
              <a:solidFill>
                <a:schemeClr val="bg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41797" y="2108504"/>
            <a:ext cx="3875364" cy="1791259"/>
          </a:xfrm>
          <a:prstGeom prst="rect">
            <a:avLst/>
          </a:prstGeom>
          <a:solidFill>
            <a:srgbClr val="FFCB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015" tIns="36508" rIns="73015" bIns="36508" rtlCol="0" anchor="ctr"/>
          <a:lstStyle/>
          <a:p>
            <a:pPr marL="177087"/>
            <a:endParaRPr lang="ru-RU" sz="1623" dirty="0">
              <a:solidFill>
                <a:schemeClr val="tx1"/>
              </a:solidFill>
            </a:endParaRPr>
          </a:p>
          <a:p>
            <a:pPr marL="177087" algn="ctr"/>
            <a:r>
              <a:rPr lang="ru-RU" sz="1623" dirty="0">
                <a:solidFill>
                  <a:schemeClr val="tx1"/>
                </a:solidFill>
              </a:rPr>
              <a:t>Рабочая группа С</a:t>
            </a:r>
            <a:r>
              <a:rPr lang="en-US" sz="1623" dirty="0">
                <a:solidFill>
                  <a:schemeClr val="tx1"/>
                </a:solidFill>
              </a:rPr>
              <a:t>EN/</a:t>
            </a:r>
            <a:r>
              <a:rPr lang="ru-RU" sz="1623" dirty="0">
                <a:solidFill>
                  <a:schemeClr val="tx1"/>
                </a:solidFill>
              </a:rPr>
              <a:t>ТС 278 </a:t>
            </a:r>
          </a:p>
        </p:txBody>
      </p:sp>
      <p:sp>
        <p:nvSpPr>
          <p:cNvPr id="10" name="Пятиугольник 9"/>
          <p:cNvSpPr/>
          <p:nvPr/>
        </p:nvSpPr>
        <p:spPr>
          <a:xfrm rot="5400000">
            <a:off x="6696511" y="1237"/>
            <a:ext cx="965935" cy="3875366"/>
          </a:xfrm>
          <a:prstGeom prst="homePlate">
            <a:avLst>
              <a:gd name="adj" fmla="val 23376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508" rIns="0" bIns="36508" rtlCol="0" anchor="ctr" anchorCtr="0"/>
          <a:lstStyle/>
          <a:p>
            <a:pPr algn="ctr">
              <a:lnSpc>
                <a:spcPts val="1724"/>
              </a:lnSpc>
            </a:pPr>
            <a:endParaRPr lang="ru-RU" sz="1623" b="1" dirty="0">
              <a:solidFill>
                <a:schemeClr val="bg1"/>
              </a:solidFill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331949" y="1639859"/>
            <a:ext cx="3680204" cy="50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defTabSz="9079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23" b="1" kern="0" dirty="0">
                <a:solidFill>
                  <a:schemeClr val="bg2"/>
                </a:solidFill>
              </a:rPr>
              <a:t>CEN                                                   (Comite Europeen de Normalisation)</a:t>
            </a:r>
            <a:r>
              <a:rPr lang="ru-RU" sz="1623" b="1" kern="0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33735" y="3899763"/>
            <a:ext cx="3875364" cy="26326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015" tIns="36508" rIns="73015" bIns="36508" rtlCol="0" anchor="ctr"/>
          <a:lstStyle/>
          <a:p>
            <a:pPr marL="177087"/>
            <a:r>
              <a:rPr lang="en-US" sz="1623" dirty="0">
                <a:solidFill>
                  <a:schemeClr val="tx1"/>
                </a:solidFill>
              </a:rPr>
              <a:t>http://www.iso.org/iso/ru/iso_catalogue/catalogue_tc/catalogue_tc_browse.htm?commid=54706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241797" y="3899763"/>
            <a:ext cx="3875364" cy="26326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015" tIns="36508" rIns="73015" bIns="36508" rtlCol="0" anchor="ctr"/>
          <a:lstStyle/>
          <a:p>
            <a:pPr marL="177087"/>
            <a:r>
              <a:rPr lang="en-US" sz="1623" dirty="0">
                <a:solidFill>
                  <a:schemeClr val="tx1"/>
                </a:solidFill>
              </a:rPr>
              <a:t>http://www.cen.eu/cen/Sectors/TechnicalCommitteesWorkshops/CENTechnicalCommittees/Pages/default.aspx?param=6259&amp;title=Road transport and traffic telematics</a:t>
            </a:r>
            <a:endParaRPr lang="ru-RU" sz="1623" dirty="0">
              <a:solidFill>
                <a:schemeClr val="tx1"/>
              </a:solidFill>
            </a:endParaRPr>
          </a:p>
        </p:txBody>
      </p:sp>
      <p:pic>
        <p:nvPicPr>
          <p:cNvPr id="1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101663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8" name="Rectangle 4"/>
          <p:cNvSpPr>
            <a:spLocks noChangeArrowheads="1"/>
          </p:cNvSpPr>
          <p:nvPr/>
        </p:nvSpPr>
        <p:spPr bwMode="auto">
          <a:xfrm>
            <a:off x="783787" y="505063"/>
            <a:ext cx="8676834" cy="47350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ru-RU" sz="2434" b="1" dirty="0">
                <a:solidFill>
                  <a:srgbClr val="FF0000"/>
                </a:solidFill>
              </a:rPr>
              <a:t>Рост транспортных проблем</a:t>
            </a:r>
          </a:p>
        </p:txBody>
      </p:sp>
      <p:sp>
        <p:nvSpPr>
          <p:cNvPr id="6151" name="Rectangle 7" descr="Упаковочная бумага"/>
          <p:cNvSpPr>
            <a:spLocks noChangeArrowheads="1"/>
          </p:cNvSpPr>
          <p:nvPr/>
        </p:nvSpPr>
        <p:spPr bwMode="auto">
          <a:xfrm>
            <a:off x="565306" y="2499348"/>
            <a:ext cx="5911131" cy="655446"/>
          </a:xfrm>
          <a:prstGeom prst="rect">
            <a:avLst/>
          </a:prstGeom>
          <a:solidFill>
            <a:srgbClr val="FFCBCB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prstShdw prst="shdw15" dist="38100" dir="10800000">
              <a:schemeClr val="bg2">
                <a:alpha val="50000"/>
              </a:schemeClr>
            </a:prstShdw>
          </a:effectLst>
          <a:extLst/>
        </p:spPr>
        <p:txBody>
          <a:bodyPr wrap="square" anchor="ctr">
            <a:spAutoFit/>
          </a:bodyPr>
          <a:lstStyle/>
          <a:p>
            <a:r>
              <a:rPr lang="ru-RU" b="1" dirty="0">
                <a:solidFill>
                  <a:srgbClr val="990000"/>
                </a:solidFill>
              </a:rPr>
              <a:t>Снижение производительности транспортной системы</a:t>
            </a:r>
          </a:p>
        </p:txBody>
      </p:sp>
      <p:sp>
        <p:nvSpPr>
          <p:cNvPr id="6152" name="Rectangle 8" descr="Упаковочная бумага"/>
          <p:cNvSpPr>
            <a:spLocks noChangeArrowheads="1"/>
          </p:cNvSpPr>
          <p:nvPr/>
        </p:nvSpPr>
        <p:spPr bwMode="auto">
          <a:xfrm>
            <a:off x="580132" y="3394288"/>
            <a:ext cx="5911131" cy="374541"/>
          </a:xfrm>
          <a:prstGeom prst="rect">
            <a:avLst/>
          </a:prstGeom>
          <a:solidFill>
            <a:srgbClr val="FFCBCB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prstShdw prst="shdw15" dist="12700" dir="10800000">
              <a:schemeClr val="bg2">
                <a:alpha val="50000"/>
              </a:schemeClr>
            </a:prstShdw>
          </a:effectLst>
          <a:extLst/>
        </p:spPr>
        <p:txBody>
          <a:bodyPr wrap="square" anchor="ctr">
            <a:spAutoFit/>
          </a:bodyPr>
          <a:lstStyle/>
          <a:p>
            <a:r>
              <a:rPr lang="ru-RU" b="1" dirty="0">
                <a:solidFill>
                  <a:srgbClr val="990000"/>
                </a:solidFill>
              </a:rPr>
              <a:t>Увеличение потребления энергоресурсов</a:t>
            </a:r>
            <a:endParaRPr lang="ru-RU" dirty="0">
              <a:solidFill>
                <a:srgbClr val="990000"/>
              </a:solidFill>
            </a:endParaRPr>
          </a:p>
        </p:txBody>
      </p:sp>
      <p:sp>
        <p:nvSpPr>
          <p:cNvPr id="6153" name="Rectangle 9" descr="Упаковочная бумага"/>
          <p:cNvSpPr>
            <a:spLocks noChangeArrowheads="1"/>
          </p:cNvSpPr>
          <p:nvPr/>
        </p:nvSpPr>
        <p:spPr bwMode="auto">
          <a:xfrm>
            <a:off x="550482" y="4019938"/>
            <a:ext cx="5925956" cy="374541"/>
          </a:xfrm>
          <a:prstGeom prst="rect">
            <a:avLst/>
          </a:prstGeom>
          <a:solidFill>
            <a:srgbClr val="FFCBCB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prstShdw prst="shdw15">
              <a:schemeClr val="bg2">
                <a:alpha val="50000"/>
              </a:schemeClr>
            </a:prstShdw>
          </a:effectLst>
          <a:extLst/>
        </p:spPr>
        <p:txBody>
          <a:bodyPr wrap="square" anchor="ctr">
            <a:spAutoFit/>
          </a:bodyPr>
          <a:lstStyle/>
          <a:p>
            <a:r>
              <a:rPr lang="ru-RU" b="1" dirty="0">
                <a:solidFill>
                  <a:srgbClr val="990000"/>
                </a:solidFill>
              </a:rPr>
              <a:t>Негативное воздействие на окружающую среду</a:t>
            </a:r>
            <a:endParaRPr lang="ru-RU" dirty="0">
              <a:solidFill>
                <a:srgbClr val="990000"/>
              </a:solidFill>
            </a:endParaRPr>
          </a:p>
        </p:txBody>
      </p:sp>
      <p:sp>
        <p:nvSpPr>
          <p:cNvPr id="10" name="Rectangle 6" descr="Упаковочная бумага"/>
          <p:cNvSpPr>
            <a:spLocks noChangeArrowheads="1"/>
          </p:cNvSpPr>
          <p:nvPr/>
        </p:nvSpPr>
        <p:spPr bwMode="auto">
          <a:xfrm>
            <a:off x="565308" y="1253744"/>
            <a:ext cx="5925956" cy="374541"/>
          </a:xfrm>
          <a:prstGeom prst="rect">
            <a:avLst/>
          </a:prstGeom>
          <a:solidFill>
            <a:srgbClr val="FFCBCB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prstShdw prst="shdw15" dist="38100" dir="10800000">
              <a:schemeClr val="bg2">
                <a:alpha val="50000"/>
              </a:schemeClr>
            </a:prstShdw>
          </a:effectLst>
          <a:extLst/>
        </p:spPr>
        <p:txBody>
          <a:bodyPr wrap="square" anchor="ctr">
            <a:spAutoFit/>
          </a:bodyPr>
          <a:lstStyle/>
          <a:p>
            <a:r>
              <a:rPr lang="ru-RU" b="1" dirty="0">
                <a:solidFill>
                  <a:srgbClr val="990000"/>
                </a:solidFill>
              </a:rPr>
              <a:t>Рост </a:t>
            </a:r>
            <a:r>
              <a:rPr lang="ru-RU" b="1" dirty="0" smtClean="0">
                <a:solidFill>
                  <a:srgbClr val="990000"/>
                </a:solidFill>
              </a:rPr>
              <a:t>дорожных происшествий и людских потерь</a:t>
            </a:r>
            <a:endParaRPr lang="ru-RU" b="1" dirty="0">
              <a:solidFill>
                <a:srgbClr val="990000"/>
              </a:solidFill>
            </a:endParaRPr>
          </a:p>
        </p:txBody>
      </p:sp>
      <p:sp>
        <p:nvSpPr>
          <p:cNvPr id="11" name="Rectangle 6" descr="Упаковочная бумага"/>
          <p:cNvSpPr>
            <a:spLocks noChangeArrowheads="1"/>
          </p:cNvSpPr>
          <p:nvPr/>
        </p:nvSpPr>
        <p:spPr bwMode="auto">
          <a:xfrm>
            <a:off x="580133" y="1862629"/>
            <a:ext cx="5898360" cy="374541"/>
          </a:xfrm>
          <a:prstGeom prst="rect">
            <a:avLst/>
          </a:prstGeom>
          <a:solidFill>
            <a:srgbClr val="FFCBCB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prstShdw prst="shdw15" dist="38100" dir="10800000">
              <a:schemeClr val="bg2">
                <a:alpha val="50000"/>
              </a:schemeClr>
            </a:prstShdw>
          </a:effectLst>
          <a:extLst/>
        </p:spPr>
        <p:txBody>
          <a:bodyPr wrap="square" anchor="ctr">
            <a:spAutoFit/>
          </a:bodyPr>
          <a:lstStyle/>
          <a:p>
            <a:r>
              <a:rPr lang="ru-RU" b="1" dirty="0">
                <a:solidFill>
                  <a:srgbClr val="990000"/>
                </a:solidFill>
              </a:rPr>
              <a:t>Рост </a:t>
            </a:r>
            <a:r>
              <a:rPr lang="ru-RU" b="1" dirty="0" smtClean="0">
                <a:solidFill>
                  <a:srgbClr val="990000"/>
                </a:solidFill>
              </a:rPr>
              <a:t>заторов в транспортных сетях</a:t>
            </a:r>
            <a:endParaRPr lang="ru-RU" b="1" dirty="0">
              <a:solidFill>
                <a:srgbClr val="990000"/>
              </a:solidFill>
            </a:endParaRPr>
          </a:p>
        </p:txBody>
      </p:sp>
      <p:pic>
        <p:nvPicPr>
          <p:cNvPr id="2051" name="Picture 3" descr="http://auto.dmir.ru/news/content/31308/piter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359" y="956381"/>
            <a:ext cx="2827780" cy="21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://spb-foto.ru/foto/thumbs/lrg-313-quay_angliyskaya.jpg">
            <a:hlinkClick r:id="rId2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359" y="3251417"/>
            <a:ext cx="2795976" cy="19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im5-tub-ru.yandex.net/i?id=279800302-14-72&amp;n=21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359" y="5294730"/>
            <a:ext cx="2827780" cy="180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://im8-tub-ru.yandex.net/i?id=393422151-30-72&amp;n=21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213" y="5294731"/>
            <a:ext cx="2478446" cy="180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http://drive31.ru/sites/default/files/photos/post/493-887.jpg">
            <a:hlinkClick r:id="rId2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198" y="5294732"/>
            <a:ext cx="2401953" cy="180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317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Отечественная стандартизация в области ИТС 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33735" y="2121383"/>
            <a:ext cx="3875364" cy="1791259"/>
          </a:xfrm>
          <a:prstGeom prst="rect">
            <a:avLst/>
          </a:prstGeom>
          <a:solidFill>
            <a:srgbClr val="FFCB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015" tIns="36508" rIns="73015" bIns="36508" rtlCol="0" anchor="ctr"/>
          <a:lstStyle/>
          <a:p>
            <a:pPr marL="177087"/>
            <a:endParaRPr lang="ru-RU" sz="1623" dirty="0">
              <a:solidFill>
                <a:schemeClr val="tx1"/>
              </a:solidFill>
            </a:endParaRPr>
          </a:p>
          <a:p>
            <a:pPr marL="177087" algn="ctr"/>
            <a:r>
              <a:rPr lang="ru-RU" sz="1116" b="1" dirty="0">
                <a:solidFill>
                  <a:schemeClr val="tx1"/>
                </a:solidFill>
              </a:rPr>
              <a:t>Непосредственно вопросы внедрения ИТС в России в настоящее время регламентируются</a:t>
            </a:r>
            <a:br>
              <a:rPr lang="ru-RU" sz="1116" b="1" dirty="0">
                <a:solidFill>
                  <a:schemeClr val="tx1"/>
                </a:solidFill>
              </a:rPr>
            </a:br>
            <a:r>
              <a:rPr lang="ru-RU" sz="1116" b="1" dirty="0">
                <a:solidFill>
                  <a:schemeClr val="tx1"/>
                </a:solidFill>
              </a:rPr>
              <a:t>ГОСТ Р ИСО 14813-1-2011 “Интеллектуальные транспортные системы. Схема построения архитектуры интеллектуальных транспортных систем. Часть 1. Сервисные домены в области интеллектуальных транспортных систем, сервисные группы и сервисы”</a:t>
            </a:r>
          </a:p>
        </p:txBody>
      </p:sp>
      <p:sp>
        <p:nvSpPr>
          <p:cNvPr id="6" name="Пятиугольник 5"/>
          <p:cNvSpPr/>
          <p:nvPr/>
        </p:nvSpPr>
        <p:spPr>
          <a:xfrm rot="5400000">
            <a:off x="2435137" y="-32570"/>
            <a:ext cx="872562" cy="3875366"/>
          </a:xfrm>
          <a:prstGeom prst="homePlate">
            <a:avLst>
              <a:gd name="adj" fmla="val 23376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508" rIns="0" bIns="36508" rtlCol="0" anchor="ctr" anchorCtr="0"/>
          <a:lstStyle/>
          <a:p>
            <a:pPr algn="ctr">
              <a:lnSpc>
                <a:spcPts val="1724"/>
              </a:lnSpc>
            </a:pPr>
            <a:endParaRPr lang="ru-RU" sz="1623" b="1" dirty="0">
              <a:solidFill>
                <a:schemeClr val="bg1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747718" y="1779371"/>
            <a:ext cx="2248569" cy="253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defTabSz="9079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23" b="1" kern="0" dirty="0">
                <a:solidFill>
                  <a:schemeClr val="bg2"/>
                </a:solidFill>
              </a:rPr>
              <a:t>ГОСТ об ИТС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41797" y="2108504"/>
            <a:ext cx="3875364" cy="1791259"/>
          </a:xfrm>
          <a:prstGeom prst="rect">
            <a:avLst/>
          </a:prstGeom>
          <a:solidFill>
            <a:srgbClr val="FFCB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015" tIns="36508" rIns="73015" bIns="36508" rtlCol="0" anchor="ctr"/>
          <a:lstStyle/>
          <a:p>
            <a:pPr marL="177087"/>
            <a:endParaRPr lang="ru-RU" sz="1623" dirty="0">
              <a:solidFill>
                <a:schemeClr val="tx1"/>
              </a:solidFill>
            </a:endParaRPr>
          </a:p>
          <a:p>
            <a:pPr marL="177087" algn="ctr"/>
            <a:r>
              <a:rPr lang="ru-RU" sz="1623" dirty="0">
                <a:solidFill>
                  <a:schemeClr val="tx1"/>
                </a:solidFill>
              </a:rPr>
              <a:t>Предлагаемая</a:t>
            </a:r>
            <a:br>
              <a:rPr lang="ru-RU" sz="1623" dirty="0">
                <a:solidFill>
                  <a:schemeClr val="tx1"/>
                </a:solidFill>
              </a:rPr>
            </a:br>
            <a:r>
              <a:rPr lang="ru-RU" sz="1623" dirty="0">
                <a:solidFill>
                  <a:schemeClr val="tx1"/>
                </a:solidFill>
              </a:rPr>
              <a:t>ГОСТ Р ИСО 14813-1-2011</a:t>
            </a:r>
            <a:br>
              <a:rPr lang="ru-RU" sz="1623" dirty="0">
                <a:solidFill>
                  <a:schemeClr val="tx1"/>
                </a:solidFill>
              </a:rPr>
            </a:br>
            <a:r>
              <a:rPr lang="ru-RU" sz="1623" dirty="0">
                <a:solidFill>
                  <a:schemeClr val="tx1"/>
                </a:solidFill>
              </a:rPr>
              <a:t>иерархия построения</a:t>
            </a:r>
            <a:br>
              <a:rPr lang="ru-RU" sz="1623" dirty="0">
                <a:solidFill>
                  <a:schemeClr val="tx1"/>
                </a:solidFill>
              </a:rPr>
            </a:br>
            <a:r>
              <a:rPr lang="ru-RU" sz="1623" dirty="0">
                <a:solidFill>
                  <a:schemeClr val="tx1"/>
                </a:solidFill>
              </a:rPr>
              <a:t>архитектуры ИТС </a:t>
            </a:r>
          </a:p>
        </p:txBody>
      </p:sp>
      <p:sp>
        <p:nvSpPr>
          <p:cNvPr id="10" name="Пятиугольник 9"/>
          <p:cNvSpPr/>
          <p:nvPr/>
        </p:nvSpPr>
        <p:spPr>
          <a:xfrm rot="5400000">
            <a:off x="6736757" y="-39008"/>
            <a:ext cx="885443" cy="3875366"/>
          </a:xfrm>
          <a:prstGeom prst="homePlate">
            <a:avLst>
              <a:gd name="adj" fmla="val 23376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508" rIns="0" bIns="36508" rtlCol="0" anchor="ctr" anchorCtr="0"/>
          <a:lstStyle/>
          <a:p>
            <a:pPr algn="ctr">
              <a:lnSpc>
                <a:spcPts val="1724"/>
              </a:lnSpc>
            </a:pPr>
            <a:endParaRPr lang="ru-RU" sz="1623" b="1" dirty="0">
              <a:solidFill>
                <a:schemeClr val="bg1"/>
              </a:solidFill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008285" y="1639858"/>
            <a:ext cx="2342386" cy="50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defTabSz="9079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23" b="1" kern="0" dirty="0">
                <a:solidFill>
                  <a:schemeClr val="bg2"/>
                </a:solidFill>
              </a:rPr>
              <a:t>Иерархия построения архитектуры ИТС 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933735" y="3899763"/>
            <a:ext cx="3875364" cy="2632698"/>
            <a:chOff x="920750" y="3546475"/>
            <a:chExt cx="3821471" cy="2596087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920750" y="3546475"/>
              <a:ext cx="3821471" cy="25960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015" tIns="36508" rIns="73015" bIns="36508" rtlCol="0" anchor="ctr"/>
            <a:lstStyle/>
            <a:p>
              <a:pPr marL="177087"/>
              <a:endParaRPr lang="ru-RU" sz="1623" dirty="0">
                <a:solidFill>
                  <a:schemeClr val="tx1"/>
                </a:solidFill>
              </a:endParaRPr>
            </a:p>
          </p:txBody>
        </p:sp>
        <p:pic>
          <p:nvPicPr>
            <p:cNvPr id="41986" name="Picture 2" descr="http://vsegost.com/Data/511/51125/0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32949" y="3687458"/>
              <a:ext cx="1635764" cy="2319642"/>
            </a:xfrm>
            <a:prstGeom prst="rect">
              <a:avLst/>
            </a:prstGeom>
            <a:noFill/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34" name="Группа 33"/>
          <p:cNvGrpSpPr/>
          <p:nvPr/>
        </p:nvGrpSpPr>
        <p:grpSpPr>
          <a:xfrm>
            <a:off x="5241797" y="3899763"/>
            <a:ext cx="3875364" cy="2632698"/>
            <a:chOff x="5168902" y="3546475"/>
            <a:chExt cx="3821471" cy="259608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5168902" y="3546475"/>
              <a:ext cx="3821471" cy="25960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015" tIns="36508" rIns="73015" bIns="36508" rtlCol="0" anchor="ctr"/>
            <a:lstStyle/>
            <a:p>
              <a:pPr marL="177087"/>
              <a:endParaRPr lang="ru-RU" sz="1623" dirty="0">
                <a:solidFill>
                  <a:schemeClr val="tx1"/>
                </a:solidFill>
              </a:endParaRPr>
            </a:p>
          </p:txBody>
        </p:sp>
        <p:sp>
          <p:nvSpPr>
            <p:cNvPr id="16" name="Блок-схема: процесс 15"/>
            <p:cNvSpPr/>
            <p:nvPr/>
          </p:nvSpPr>
          <p:spPr>
            <a:xfrm>
              <a:off x="6262472" y="3687458"/>
              <a:ext cx="1634331" cy="612648"/>
            </a:xfrm>
            <a:prstGeom prst="flowChartProcess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015" tIns="73015" rIns="73015" bIns="73015" rtlCol="0" anchor="ctr" anchorCtr="1"/>
            <a:lstStyle/>
            <a:p>
              <a:pPr algn="ctr">
                <a:lnSpc>
                  <a:spcPts val="1724"/>
                </a:lnSpc>
                <a:defRPr/>
              </a:pPr>
              <a:r>
                <a:rPr lang="ru-RU" sz="1420" b="1" dirty="0">
                  <a:solidFill>
                    <a:schemeClr val="bg1"/>
                  </a:solidFill>
                </a:rPr>
                <a:t>Сервисный домен ИТС</a:t>
              </a:r>
            </a:p>
          </p:txBody>
        </p:sp>
        <p:sp>
          <p:nvSpPr>
            <p:cNvPr id="17" name="Блок-схема: процесс 16"/>
            <p:cNvSpPr/>
            <p:nvPr/>
          </p:nvSpPr>
          <p:spPr>
            <a:xfrm>
              <a:off x="6262472" y="4540955"/>
              <a:ext cx="1634331" cy="612648"/>
            </a:xfrm>
            <a:prstGeom prst="flowChartProcess">
              <a:avLst/>
            </a:prstGeom>
            <a:solidFill>
              <a:schemeClr val="bg1">
                <a:lumMod val="65000"/>
              </a:schemeClr>
            </a:solidFill>
            <a:ln w="38100">
              <a:solidFill>
                <a:schemeClr val="bg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015" tIns="73015" rIns="73015" bIns="73015" rtlCol="0" anchor="ctr" anchorCtr="1"/>
            <a:lstStyle/>
            <a:p>
              <a:pPr algn="ctr">
                <a:lnSpc>
                  <a:spcPts val="1724"/>
                </a:lnSpc>
                <a:defRPr/>
              </a:pPr>
              <a:r>
                <a:rPr lang="ru-RU" sz="1420" b="1" dirty="0">
                  <a:solidFill>
                    <a:schemeClr val="tx1"/>
                  </a:solidFill>
                </a:rPr>
                <a:t>Сервисная группа ИТС</a:t>
              </a:r>
            </a:p>
          </p:txBody>
        </p:sp>
        <p:sp>
          <p:nvSpPr>
            <p:cNvPr id="18" name="Блок-схема: процесс 17"/>
            <p:cNvSpPr/>
            <p:nvPr/>
          </p:nvSpPr>
          <p:spPr>
            <a:xfrm>
              <a:off x="6262472" y="5394452"/>
              <a:ext cx="1634331" cy="612648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015" tIns="73015" rIns="73015" bIns="73015" rtlCol="0" anchor="ctr" anchorCtr="1"/>
            <a:lstStyle/>
            <a:p>
              <a:pPr algn="ctr">
                <a:lnSpc>
                  <a:spcPts val="1724"/>
                </a:lnSpc>
                <a:defRPr/>
              </a:pPr>
              <a:r>
                <a:rPr lang="ru-RU" sz="1420" b="1" dirty="0">
                  <a:solidFill>
                    <a:schemeClr val="tx1"/>
                  </a:solidFill>
                </a:rPr>
                <a:t>Сервис</a:t>
              </a:r>
              <a:br>
                <a:rPr lang="ru-RU" sz="1420" b="1" dirty="0">
                  <a:solidFill>
                    <a:schemeClr val="tx1"/>
                  </a:solidFill>
                </a:rPr>
              </a:br>
              <a:r>
                <a:rPr lang="ru-RU" sz="1420" b="1" dirty="0">
                  <a:solidFill>
                    <a:schemeClr val="tx1"/>
                  </a:solidFill>
                </a:rPr>
                <a:t>ИТС</a:t>
              </a:r>
            </a:p>
          </p:txBody>
        </p:sp>
        <p:cxnSp>
          <p:nvCxnSpPr>
            <p:cNvPr id="28" name="Прямая со стрелкой 27"/>
            <p:cNvCxnSpPr/>
            <p:nvPr/>
          </p:nvCxnSpPr>
          <p:spPr>
            <a:xfrm rot="5400000">
              <a:off x="6959213" y="4420530"/>
              <a:ext cx="240849" cy="1588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/>
            <p:cNvCxnSpPr/>
            <p:nvPr/>
          </p:nvCxnSpPr>
          <p:spPr>
            <a:xfrm rot="5400000">
              <a:off x="6959213" y="5274027"/>
              <a:ext cx="240849" cy="1588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Прямоугольник 2"/>
          <p:cNvSpPr/>
          <p:nvPr/>
        </p:nvSpPr>
        <p:spPr>
          <a:xfrm>
            <a:off x="1747718" y="6597803"/>
            <a:ext cx="7369444" cy="536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20" dirty="0"/>
              <a:t>идентичен международному стандарту ИСО 14813-1:2007* "Интеллектуальные транспортные системы.</a:t>
            </a:r>
          </a:p>
        </p:txBody>
      </p:sp>
      <p:pic>
        <p:nvPicPr>
          <p:cNvPr id="21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242578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Отечественная стандартизация в области ИТС 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21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33735" y="2121383"/>
            <a:ext cx="8552390" cy="4438469"/>
          </a:xfrm>
          <a:prstGeom prst="rect">
            <a:avLst/>
          </a:prstGeom>
          <a:solidFill>
            <a:srgbClr val="FFCB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015" tIns="36508" rIns="73015" bIns="36508" rtlCol="0" anchor="ctr"/>
          <a:lstStyle/>
          <a:p>
            <a:pPr marL="177087"/>
            <a:r>
              <a:rPr lang="ru-RU" sz="2028" b="1" dirty="0">
                <a:solidFill>
                  <a:schemeClr val="tx1"/>
                </a:solidFill>
              </a:rPr>
              <a:t>Он описывает:</a:t>
            </a:r>
          </a:p>
          <a:p>
            <a:pPr marL="177087"/>
            <a:r>
              <a:rPr lang="ru-RU" sz="2028" b="1" dirty="0">
                <a:solidFill>
                  <a:schemeClr val="tx1"/>
                </a:solidFill>
              </a:rPr>
              <a:t>-	значительное число терминов и определений в области архитектуры ИТС; </a:t>
            </a:r>
          </a:p>
          <a:p>
            <a:pPr marL="177087"/>
            <a:r>
              <a:rPr lang="ru-RU" sz="2028" b="1" dirty="0">
                <a:solidFill>
                  <a:schemeClr val="tx1"/>
                </a:solidFill>
              </a:rPr>
              <a:t>-	основные этапы жизненного цикла локальных проектов ИТС;</a:t>
            </a:r>
          </a:p>
          <a:p>
            <a:pPr marL="177087"/>
            <a:r>
              <a:rPr lang="ru-RU" sz="2028" b="1" dirty="0">
                <a:solidFill>
                  <a:schemeClr val="tx1"/>
                </a:solidFill>
              </a:rPr>
              <a:t>-	требования к формированию матрицы целевых индикаторов локальных проектов ИТС;</a:t>
            </a:r>
          </a:p>
          <a:p>
            <a:pPr marL="177087"/>
            <a:r>
              <a:rPr lang="ru-RU" sz="2028" b="1" dirty="0">
                <a:solidFill>
                  <a:schemeClr val="tx1"/>
                </a:solidFill>
              </a:rPr>
              <a:t>-	требования к функциональной и физической архитектуре ИТС.</a:t>
            </a:r>
          </a:p>
        </p:txBody>
      </p:sp>
      <p:sp>
        <p:nvSpPr>
          <p:cNvPr id="6" name="Пятиугольник 5"/>
          <p:cNvSpPr/>
          <p:nvPr/>
        </p:nvSpPr>
        <p:spPr>
          <a:xfrm rot="5400000">
            <a:off x="4773649" y="-2371082"/>
            <a:ext cx="872562" cy="8552390"/>
          </a:xfrm>
          <a:prstGeom prst="homePlate">
            <a:avLst>
              <a:gd name="adj" fmla="val 23376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508" rIns="0" bIns="36508" rtlCol="0" anchor="ctr" anchorCtr="0"/>
          <a:lstStyle/>
          <a:p>
            <a:pPr algn="ctr">
              <a:lnSpc>
                <a:spcPts val="1724"/>
              </a:lnSpc>
            </a:pPr>
            <a:endParaRPr lang="ru-RU" sz="1623" b="1" dirty="0">
              <a:solidFill>
                <a:schemeClr val="bg1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065569" y="1519388"/>
            <a:ext cx="7738408" cy="759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defTabSz="9079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23" b="1" kern="0" dirty="0">
                <a:solidFill>
                  <a:schemeClr val="bg2"/>
                </a:solidFill>
              </a:rPr>
              <a:t>ГОСТ  Р </a:t>
            </a:r>
            <a:r>
              <a:rPr lang="en-US" sz="1623" b="1" kern="0" dirty="0">
                <a:solidFill>
                  <a:schemeClr val="bg2"/>
                </a:solidFill>
              </a:rPr>
              <a:t>“ </a:t>
            </a:r>
            <a:r>
              <a:rPr lang="ru-RU" sz="1623" b="1" kern="0" dirty="0">
                <a:solidFill>
                  <a:schemeClr val="bg2"/>
                </a:solidFill>
              </a:rPr>
              <a:t>Интеллектуальные транспортные системы. Требования к функциональной и физической архитектуре интеллектуальных транспортных систем</a:t>
            </a:r>
            <a:r>
              <a:rPr lang="en-US" sz="1623" b="1" kern="0" dirty="0">
                <a:solidFill>
                  <a:schemeClr val="bg2"/>
                </a:solidFill>
              </a:rPr>
              <a:t>”</a:t>
            </a:r>
            <a:endParaRPr lang="ru-RU" sz="1623" b="1" kern="0" dirty="0">
              <a:solidFill>
                <a:schemeClr val="bg2"/>
              </a:solidFill>
            </a:endParaRPr>
          </a:p>
        </p:txBody>
      </p:sp>
      <p:pic>
        <p:nvPicPr>
          <p:cNvPr id="8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261108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Отечественная стандартизация в области ИТС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22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33735" y="2121383"/>
            <a:ext cx="8552390" cy="4438469"/>
          </a:xfrm>
          <a:prstGeom prst="rect">
            <a:avLst/>
          </a:prstGeom>
          <a:solidFill>
            <a:srgbClr val="FFCB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015" tIns="36508" rIns="73015" bIns="36508" rtlCol="0" anchor="ctr"/>
          <a:lstStyle/>
          <a:p>
            <a:pPr marL="177087"/>
            <a:r>
              <a:rPr lang="ru-RU" sz="2028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Пятиугольник 5"/>
          <p:cNvSpPr/>
          <p:nvPr/>
        </p:nvSpPr>
        <p:spPr>
          <a:xfrm rot="5400000">
            <a:off x="4773649" y="-2371082"/>
            <a:ext cx="872562" cy="8552390"/>
          </a:xfrm>
          <a:prstGeom prst="homePlate">
            <a:avLst>
              <a:gd name="adj" fmla="val 23376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508" rIns="0" bIns="36508" rtlCol="0" anchor="ctr" anchorCtr="0"/>
          <a:lstStyle/>
          <a:p>
            <a:pPr algn="ctr">
              <a:lnSpc>
                <a:spcPts val="1724"/>
              </a:lnSpc>
            </a:pPr>
            <a:endParaRPr lang="ru-RU" sz="1623" b="1" dirty="0">
              <a:solidFill>
                <a:schemeClr val="bg1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065569" y="1772659"/>
            <a:ext cx="7738408" cy="253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defTabSz="9079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23" b="1" kern="0" dirty="0">
                <a:solidFill>
                  <a:schemeClr val="bg2"/>
                </a:solidFill>
              </a:rPr>
              <a:t>Основные этапы жизненного цикла локальных проектов ИТС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35" y="2445645"/>
            <a:ext cx="8552390" cy="411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829993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Отечественная стандартизация в области ИТС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23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33736" y="2121382"/>
            <a:ext cx="8552390" cy="4523738"/>
          </a:xfrm>
          <a:prstGeom prst="rect">
            <a:avLst/>
          </a:prstGeom>
          <a:solidFill>
            <a:srgbClr val="FFCB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015" tIns="36508" rIns="73015" bIns="36508" rtlCol="0" anchor="ctr"/>
          <a:lstStyle/>
          <a:p>
            <a:pPr marL="177087"/>
            <a:endParaRPr lang="ru-RU" sz="1623" b="1" dirty="0">
              <a:solidFill>
                <a:schemeClr val="tx1"/>
              </a:solidFill>
            </a:endParaRPr>
          </a:p>
        </p:txBody>
      </p:sp>
      <p:sp>
        <p:nvSpPr>
          <p:cNvPr id="6" name="Пятиугольник 5"/>
          <p:cNvSpPr/>
          <p:nvPr/>
        </p:nvSpPr>
        <p:spPr>
          <a:xfrm rot="5400000">
            <a:off x="4773649" y="-2371082"/>
            <a:ext cx="872562" cy="8552390"/>
          </a:xfrm>
          <a:prstGeom prst="homePlate">
            <a:avLst>
              <a:gd name="adj" fmla="val 23376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508" rIns="0" bIns="36508" rtlCol="0" anchor="ctr" anchorCtr="0"/>
          <a:lstStyle/>
          <a:p>
            <a:pPr algn="ctr">
              <a:lnSpc>
                <a:spcPts val="1724"/>
              </a:lnSpc>
            </a:pPr>
            <a:endParaRPr lang="ru-RU" sz="1623" b="1" dirty="0">
              <a:solidFill>
                <a:schemeClr val="bg1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065569" y="1646024"/>
            <a:ext cx="7738408" cy="50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defTabSz="9079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23" b="1" kern="0" dirty="0">
                <a:solidFill>
                  <a:schemeClr val="bg2"/>
                </a:solidFill>
              </a:rPr>
              <a:t>Общая схема взаимодействия функциональной и физической архитектуры локальных проектов ИТС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35" y="2388045"/>
            <a:ext cx="8552391" cy="425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832639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Отечественная стандартизация в области ИТС 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24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33736" y="2121382"/>
            <a:ext cx="8552390" cy="4523738"/>
          </a:xfrm>
          <a:prstGeom prst="rect">
            <a:avLst/>
          </a:prstGeom>
          <a:solidFill>
            <a:srgbClr val="FFCB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015" tIns="36508" rIns="73015" bIns="36508" rtlCol="0" anchor="ctr"/>
          <a:lstStyle/>
          <a:p>
            <a:pPr marL="177087"/>
            <a:r>
              <a:rPr lang="ru-RU" sz="2434" b="1" dirty="0">
                <a:solidFill>
                  <a:schemeClr val="tx1"/>
                </a:solidFill>
              </a:rPr>
              <a:t>Функциональная архитектура ИТС включает в себя следующие основные режимы управления:</a:t>
            </a:r>
          </a:p>
          <a:p>
            <a:pPr marL="177087"/>
            <a:endParaRPr lang="ru-RU" sz="2434" b="1" dirty="0">
              <a:solidFill>
                <a:schemeClr val="tx1"/>
              </a:solidFill>
            </a:endParaRPr>
          </a:p>
          <a:p>
            <a:pPr marL="177087"/>
            <a:r>
              <a:rPr lang="ru-RU" sz="2434" b="1" dirty="0">
                <a:solidFill>
                  <a:schemeClr val="tx1"/>
                </a:solidFill>
              </a:rPr>
              <a:t>- Штатное управление (Режим №1);</a:t>
            </a:r>
          </a:p>
          <a:p>
            <a:pPr marL="177087"/>
            <a:r>
              <a:rPr lang="ru-RU" sz="2434" b="1" dirty="0">
                <a:solidFill>
                  <a:schemeClr val="tx1"/>
                </a:solidFill>
              </a:rPr>
              <a:t>- Нештатное управление (Режим №2):</a:t>
            </a:r>
          </a:p>
          <a:p>
            <a:pPr marL="524822" indent="-347735">
              <a:buFontTx/>
              <a:buChar char="-"/>
            </a:pPr>
            <a:endParaRPr lang="ru-RU" sz="2434" b="1" dirty="0">
              <a:solidFill>
                <a:schemeClr val="tx1"/>
              </a:solidFill>
            </a:endParaRPr>
          </a:p>
          <a:p>
            <a:pPr marL="177087"/>
            <a:r>
              <a:rPr lang="ru-RU" sz="2434" b="1" dirty="0">
                <a:solidFill>
                  <a:schemeClr val="tx1"/>
                </a:solidFill>
              </a:rPr>
              <a:t>1) Оперативное;</a:t>
            </a:r>
          </a:p>
          <a:p>
            <a:pPr marL="177087"/>
            <a:r>
              <a:rPr lang="ru-RU" sz="2434" b="1" dirty="0">
                <a:solidFill>
                  <a:schemeClr val="tx1"/>
                </a:solidFill>
              </a:rPr>
              <a:t>2) Ситуационное.</a:t>
            </a:r>
          </a:p>
          <a:p>
            <a:pPr marL="177087"/>
            <a:endParaRPr lang="ru-RU" sz="1623" b="1" dirty="0">
              <a:solidFill>
                <a:schemeClr val="tx1"/>
              </a:solidFill>
            </a:endParaRPr>
          </a:p>
          <a:p>
            <a:pPr marL="177087"/>
            <a:endParaRPr lang="ru-RU" sz="1623" b="1" dirty="0">
              <a:solidFill>
                <a:schemeClr val="tx1"/>
              </a:solidFill>
            </a:endParaRPr>
          </a:p>
        </p:txBody>
      </p:sp>
      <p:sp>
        <p:nvSpPr>
          <p:cNvPr id="6" name="Пятиугольник 5"/>
          <p:cNvSpPr/>
          <p:nvPr/>
        </p:nvSpPr>
        <p:spPr>
          <a:xfrm rot="5400000">
            <a:off x="4773649" y="-2371082"/>
            <a:ext cx="872562" cy="8552390"/>
          </a:xfrm>
          <a:prstGeom prst="homePlate">
            <a:avLst>
              <a:gd name="adj" fmla="val 23376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508" rIns="0" bIns="36508" rtlCol="0" anchor="ctr" anchorCtr="0"/>
          <a:lstStyle/>
          <a:p>
            <a:pPr algn="ctr">
              <a:lnSpc>
                <a:spcPts val="1724"/>
              </a:lnSpc>
            </a:pPr>
            <a:endParaRPr lang="ru-RU" sz="1623" b="1" dirty="0">
              <a:solidFill>
                <a:schemeClr val="bg1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065569" y="1772659"/>
            <a:ext cx="7738408" cy="253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defTabSz="9079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23" b="1" kern="0" dirty="0">
                <a:solidFill>
                  <a:schemeClr val="bg2"/>
                </a:solidFill>
              </a:rPr>
              <a:t>Функциональная архитектура ИТС</a:t>
            </a:r>
          </a:p>
        </p:txBody>
      </p:sp>
      <p:pic>
        <p:nvPicPr>
          <p:cNvPr id="8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418380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Отечественная стандартизация в области ИТС 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25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33736" y="2121382"/>
            <a:ext cx="8552390" cy="4523738"/>
          </a:xfrm>
          <a:prstGeom prst="rect">
            <a:avLst/>
          </a:prstGeom>
          <a:solidFill>
            <a:srgbClr val="FFCB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015" tIns="36508" rIns="73015" bIns="36508" rtlCol="0" anchor="ctr"/>
          <a:lstStyle/>
          <a:p>
            <a:pPr marL="177087"/>
            <a:endParaRPr lang="ru-RU" sz="1420" b="1" dirty="0">
              <a:solidFill>
                <a:schemeClr val="tx1"/>
              </a:solidFill>
            </a:endParaRPr>
          </a:p>
          <a:p>
            <a:pPr marL="177087"/>
            <a:endParaRPr lang="ru-RU" sz="1420" b="1" dirty="0">
              <a:solidFill>
                <a:schemeClr val="tx1"/>
              </a:solidFill>
            </a:endParaRPr>
          </a:p>
          <a:p>
            <a:pPr marL="177087"/>
            <a:r>
              <a:rPr lang="ru-RU" sz="1420" b="1" dirty="0">
                <a:solidFill>
                  <a:schemeClr val="tx1"/>
                </a:solidFill>
              </a:rPr>
              <a:t>Штатное управление - </a:t>
            </a:r>
            <a:r>
              <a:rPr lang="ru-RU" sz="1420" dirty="0">
                <a:solidFill>
                  <a:schemeClr val="tx1"/>
                </a:solidFill>
              </a:rPr>
              <a:t>штатная, запланированная схема работы системы, направленная на реализацию целей (целевых индикаторов) Заказчика. Под штатным понимается управление каждого из множества самостоятельных участков локального проекта ИТС города в случае не возникновения конфликтных режимов, вызванных планируемым или внезапным изменением условий движения.</a:t>
            </a:r>
          </a:p>
          <a:p>
            <a:pPr marL="177087"/>
            <a:endParaRPr lang="ru-RU" sz="1420" dirty="0">
              <a:solidFill>
                <a:schemeClr val="tx1"/>
              </a:solidFill>
            </a:endParaRPr>
          </a:p>
          <a:p>
            <a:pPr marL="177087"/>
            <a:r>
              <a:rPr lang="ru-RU" sz="1420" b="1" dirty="0">
                <a:solidFill>
                  <a:schemeClr val="tx1"/>
                </a:solidFill>
              </a:rPr>
              <a:t>Нештатное управление </a:t>
            </a:r>
            <a:r>
              <a:rPr lang="ru-RU" sz="1420" dirty="0">
                <a:solidFill>
                  <a:schemeClr val="tx1"/>
                </a:solidFill>
              </a:rPr>
              <a:t>- управление системой, требующее внесения изменений, корректировки в штатное управление с учетом сложившейся ситуации (обеспечение проезда специализированного транспорта, экстренное реагирование на дорожно-транспортные происшествия (ДТП) и чрезвычайные ситуации (ЧС)). </a:t>
            </a:r>
          </a:p>
          <a:p>
            <a:pPr marL="177087"/>
            <a:endParaRPr lang="ru-RU" sz="1420" dirty="0">
              <a:solidFill>
                <a:schemeClr val="tx1"/>
              </a:solidFill>
            </a:endParaRPr>
          </a:p>
          <a:p>
            <a:pPr marL="177087"/>
            <a:r>
              <a:rPr lang="ru-RU" sz="1420" b="1" dirty="0">
                <a:solidFill>
                  <a:schemeClr val="tx1"/>
                </a:solidFill>
              </a:rPr>
              <a:t>Оперативное управление (нештатное) </a:t>
            </a:r>
            <a:r>
              <a:rPr lang="ru-RU" sz="1420" dirty="0">
                <a:solidFill>
                  <a:schemeClr val="tx1"/>
                </a:solidFill>
              </a:rPr>
              <a:t>- выделение приоритетного проезда специализированному транспорту в соответствии с заранее определенным маршрутом движения и временем проезда.</a:t>
            </a:r>
          </a:p>
          <a:p>
            <a:pPr marL="177087"/>
            <a:endParaRPr lang="ru-RU" sz="1420" dirty="0">
              <a:solidFill>
                <a:schemeClr val="tx1"/>
              </a:solidFill>
            </a:endParaRPr>
          </a:p>
          <a:p>
            <a:pPr marL="177087"/>
            <a:r>
              <a:rPr lang="ru-RU" sz="1420" b="1" dirty="0">
                <a:solidFill>
                  <a:schemeClr val="tx1"/>
                </a:solidFill>
              </a:rPr>
              <a:t>Ситуационное управление (нештатное) </a:t>
            </a:r>
            <a:r>
              <a:rPr lang="ru-RU" sz="1420" dirty="0">
                <a:solidFill>
                  <a:schemeClr val="tx1"/>
                </a:solidFill>
              </a:rPr>
              <a:t>– реагирование при возникновении экстренных ситуаций (ДТП и ЧС), требующее специализированного управления системой в соответствии с экстренной ситуацией.</a:t>
            </a:r>
          </a:p>
          <a:p>
            <a:pPr marL="177087"/>
            <a:endParaRPr lang="ru-RU" sz="1623" b="1" dirty="0">
              <a:solidFill>
                <a:schemeClr val="tx1"/>
              </a:solidFill>
            </a:endParaRPr>
          </a:p>
          <a:p>
            <a:pPr marL="177087"/>
            <a:endParaRPr lang="ru-RU" sz="1623" b="1" dirty="0">
              <a:solidFill>
                <a:schemeClr val="tx1"/>
              </a:solidFill>
            </a:endParaRPr>
          </a:p>
        </p:txBody>
      </p:sp>
      <p:sp>
        <p:nvSpPr>
          <p:cNvPr id="6" name="Пятиугольник 5"/>
          <p:cNvSpPr/>
          <p:nvPr/>
        </p:nvSpPr>
        <p:spPr>
          <a:xfrm rot="5400000">
            <a:off x="4773649" y="-2371082"/>
            <a:ext cx="872562" cy="8552390"/>
          </a:xfrm>
          <a:prstGeom prst="homePlate">
            <a:avLst>
              <a:gd name="adj" fmla="val 23376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508" rIns="0" bIns="36508" rtlCol="0" anchor="ctr" anchorCtr="0"/>
          <a:lstStyle/>
          <a:p>
            <a:pPr algn="ctr">
              <a:lnSpc>
                <a:spcPts val="1724"/>
              </a:lnSpc>
            </a:pPr>
            <a:endParaRPr lang="ru-RU" sz="1623" b="1" dirty="0">
              <a:solidFill>
                <a:schemeClr val="bg1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065569" y="1772659"/>
            <a:ext cx="7738408" cy="253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defTabSz="9079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23" b="1" kern="0" dirty="0">
                <a:solidFill>
                  <a:schemeClr val="bg2"/>
                </a:solidFill>
              </a:rPr>
              <a:t>Функциональная архитектура ИТС</a:t>
            </a:r>
          </a:p>
        </p:txBody>
      </p:sp>
      <p:pic>
        <p:nvPicPr>
          <p:cNvPr id="8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41938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346" y="303274"/>
            <a:ext cx="9696354" cy="642346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ИТС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США 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26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92625" y="1092893"/>
            <a:ext cx="9176361" cy="1498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США развитие ИТС базируется на национальных программах, реализуемых Министерством транспорта. В 1991 г. Конгресс США законом ISTEA впервые учредил, разработанную Минтрансом США, Федеральную программу - Пятилетний национальный программный план развития ИТС. В 1996 г. началась разработка программы стандартов ИТС по списку критических интерфейсов.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1263" y="2744366"/>
            <a:ext cx="9137723" cy="3464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США создана система постоянно обновляемых официальных стратегических и программных документов по развитию ИТС, которая охватывает все уровни планирования — от стратегического до текущего, гарантируя на законодательном уровне участие государства в исследованиях, разработках и развертывании ИТС.</a:t>
            </a:r>
          </a:p>
          <a:p>
            <a:r>
              <a:rPr lang="ru-RU" dirty="0"/>
              <a:t>Начиная с первой версии 1996 г. архитектура непрерывно совершенствуется,  вначале 2012 г. появилась её седьмая модификация, остающаяся актуальной до настоящего времени. </a:t>
            </a:r>
          </a:p>
          <a:p>
            <a:pPr algn="ctr"/>
            <a:r>
              <a:rPr lang="ru-RU" u="sng" dirty="0"/>
              <a:t>Архитектура ИТС США содержит три уровня: </a:t>
            </a:r>
          </a:p>
          <a:p>
            <a:r>
              <a:rPr lang="ru-RU" dirty="0"/>
              <a:t>1)	Транспортный (технический уровень).</a:t>
            </a:r>
          </a:p>
          <a:p>
            <a:r>
              <a:rPr lang="ru-RU" dirty="0"/>
              <a:t>2)	Коммуникационный (технический уровень).</a:t>
            </a:r>
          </a:p>
          <a:p>
            <a:r>
              <a:rPr lang="ru-RU" dirty="0"/>
              <a:t>3)	Организационный уровень – обеспечивающий поддержку и взаимодействие технических уровней.</a:t>
            </a: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012392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284" y="835159"/>
            <a:ext cx="9039520" cy="642346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основных составляющих архитектуры ИТС США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89" y="1692399"/>
            <a:ext cx="8973515" cy="4163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665187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346" y="573735"/>
            <a:ext cx="9039520" cy="642346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Физическая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архитектура ИТС США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36" y="1059480"/>
            <a:ext cx="8384296" cy="43149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753426" y="5537754"/>
            <a:ext cx="8915559" cy="853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23" dirty="0"/>
              <a:t>Технические уровни – включают соответствующие компоненты системы. На сегодня это 22 взаимосвязанные подсистемы распределенные по четырем классам: пассажиры, центры управления, транспортное средство и дорога. </a:t>
            </a:r>
          </a:p>
        </p:txBody>
      </p:sp>
      <p:pic>
        <p:nvPicPr>
          <p:cNvPr id="7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749612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346" y="573735"/>
            <a:ext cx="9039520" cy="642346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Физическая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архитектура ИТС США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29</a:t>
            </a:fld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02" y="1116335"/>
            <a:ext cx="8384296" cy="43149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753426" y="5537754"/>
            <a:ext cx="8915559" cy="853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23" dirty="0"/>
              <a:t>Технические уровни – включают соответствующие компоненты системы. На сегодня это 22 взаимосвязанные подсистемы распределенные по четырем классам: пассажиры, центры управления, транспортное средство и дорога. </a:t>
            </a:r>
          </a:p>
        </p:txBody>
      </p:sp>
      <p:pic>
        <p:nvPicPr>
          <p:cNvPr id="7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255028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11404" y="2203598"/>
            <a:ext cx="9604772" cy="4407807"/>
          </a:xfrm>
          <a:prstGeom prst="rect">
            <a:avLst/>
          </a:prstGeom>
          <a:solidFill>
            <a:srgbClr val="88BBF8">
              <a:alpha val="59999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54646" tIns="27323" rIns="54646" bIns="27323" anchor="ctr"/>
          <a:lstStyle/>
          <a:p>
            <a:pPr defTabSz="971473">
              <a:lnSpc>
                <a:spcPct val="110000"/>
              </a:lnSpc>
            </a:pPr>
            <a:endParaRPr lang="ru-RU"/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26" y="4808332"/>
            <a:ext cx="1910686" cy="1236218"/>
          </a:xfrm>
          <a:prstGeom prst="rect">
            <a:avLst/>
          </a:prstGeom>
          <a:noFill/>
          <a:ln w="9525" algn="ctr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421801" y="1521095"/>
            <a:ext cx="9173912" cy="55984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54646" tIns="27323" rIns="54646" bIns="27323" anchor="ctr"/>
          <a:lstStyle/>
          <a:p>
            <a:pPr>
              <a:lnSpc>
                <a:spcPct val="110000"/>
              </a:lnSpc>
            </a:pPr>
            <a:endParaRPr lang="ru-RU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5974670" y="2609247"/>
            <a:ext cx="3741844" cy="635194"/>
          </a:xfrm>
          <a:prstGeom prst="rect">
            <a:avLst/>
          </a:prstGeom>
          <a:solidFill>
            <a:srgbClr val="FFCBCB"/>
          </a:solidFill>
          <a:ln w="9360" algn="ctr">
            <a:solidFill>
              <a:srgbClr val="000099"/>
            </a:solidFill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lIns="97028" tIns="48621" rIns="97028" bIns="48621" anchor="ctr"/>
          <a:lstStyle/>
          <a:p>
            <a:pPr algn="ctr" defTabSz="268484">
              <a:lnSpc>
                <a:spcPct val="110000"/>
              </a:lnSpc>
              <a:buClr>
                <a:srgbClr val="000099"/>
              </a:buClr>
              <a:tabLst>
                <a:tab pos="0" algn="l"/>
                <a:tab pos="267535" algn="l"/>
                <a:tab pos="536019" algn="l"/>
                <a:tab pos="804502" algn="l"/>
                <a:tab pos="1072985" algn="l"/>
                <a:tab pos="1341468" algn="l"/>
                <a:tab pos="1609952" algn="l"/>
                <a:tab pos="1878435" algn="l"/>
                <a:tab pos="2146919" algn="l"/>
                <a:tab pos="2415402" algn="l"/>
                <a:tab pos="2683886" algn="l"/>
                <a:tab pos="2952369" algn="l"/>
                <a:tab pos="3220852" algn="l"/>
                <a:tab pos="3489336" algn="l"/>
                <a:tab pos="3757819" algn="l"/>
                <a:tab pos="4026302" algn="l"/>
                <a:tab pos="4294786" algn="l"/>
                <a:tab pos="4563268" algn="l"/>
                <a:tab pos="4831752" algn="l"/>
                <a:tab pos="5100235" algn="l"/>
                <a:tab pos="5368719" algn="l"/>
                <a:tab pos="5623921" algn="l"/>
                <a:tab pos="6056530" algn="l"/>
                <a:tab pos="6489139" algn="l"/>
                <a:tab pos="6921748" algn="l"/>
                <a:tab pos="7354358" algn="l"/>
                <a:tab pos="7786967" algn="l"/>
                <a:tab pos="8219576" algn="l"/>
                <a:tab pos="8652185" algn="l"/>
              </a:tabLst>
            </a:pPr>
            <a:r>
              <a:rPr lang="ru-RU" sz="1217" b="1" dirty="0">
                <a:solidFill>
                  <a:srgbClr val="000099"/>
                </a:solidFill>
              </a:rPr>
              <a:t>СОКРАЩЕНИЕ КОЛИЧЕСТВА ТРАНСПОРТА</a:t>
            </a:r>
          </a:p>
        </p:txBody>
      </p:sp>
      <p:sp>
        <p:nvSpPr>
          <p:cNvPr id="2055" name="Rectangle 6"/>
          <p:cNvSpPr>
            <a:spLocks noChangeArrowheads="1"/>
          </p:cNvSpPr>
          <p:nvPr/>
        </p:nvSpPr>
        <p:spPr bwMode="auto">
          <a:xfrm>
            <a:off x="317106" y="2609246"/>
            <a:ext cx="5393813" cy="615919"/>
          </a:xfrm>
          <a:prstGeom prst="rect">
            <a:avLst/>
          </a:prstGeom>
          <a:solidFill>
            <a:srgbClr val="FFCBCB"/>
          </a:solidFill>
          <a:ln w="9360" algn="ctr">
            <a:solidFill>
              <a:srgbClr val="000099"/>
            </a:solidFill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lIns="97028" tIns="48621" rIns="97028" bIns="48621" anchor="ctr"/>
          <a:lstStyle/>
          <a:p>
            <a:pPr algn="ctr" defTabSz="268484">
              <a:lnSpc>
                <a:spcPct val="110000"/>
              </a:lnSpc>
              <a:buClr>
                <a:srgbClr val="000099"/>
              </a:buClr>
              <a:tabLst>
                <a:tab pos="0" algn="l"/>
                <a:tab pos="267535" algn="l"/>
                <a:tab pos="536019" algn="l"/>
                <a:tab pos="804502" algn="l"/>
                <a:tab pos="1072985" algn="l"/>
                <a:tab pos="1341468" algn="l"/>
                <a:tab pos="1609952" algn="l"/>
                <a:tab pos="1878435" algn="l"/>
                <a:tab pos="2146919" algn="l"/>
                <a:tab pos="2415402" algn="l"/>
                <a:tab pos="2683886" algn="l"/>
                <a:tab pos="2952369" algn="l"/>
                <a:tab pos="3220852" algn="l"/>
                <a:tab pos="3489336" algn="l"/>
                <a:tab pos="3757819" algn="l"/>
                <a:tab pos="4026302" algn="l"/>
                <a:tab pos="4294786" algn="l"/>
                <a:tab pos="4563268" algn="l"/>
                <a:tab pos="4831752" algn="l"/>
                <a:tab pos="5100235" algn="l"/>
                <a:tab pos="5368719" algn="l"/>
                <a:tab pos="5623921" algn="l"/>
                <a:tab pos="6056530" algn="l"/>
                <a:tab pos="6489139" algn="l"/>
                <a:tab pos="6921748" algn="l"/>
                <a:tab pos="7354358" algn="l"/>
                <a:tab pos="7786967" algn="l"/>
                <a:tab pos="8219576" algn="l"/>
                <a:tab pos="8652185" algn="l"/>
              </a:tabLst>
            </a:pPr>
            <a:r>
              <a:rPr lang="ru-RU" sz="1217" b="1" dirty="0">
                <a:solidFill>
                  <a:srgbClr val="000099"/>
                </a:solidFill>
              </a:rPr>
              <a:t>УВЕЛИЧЕНИЕ ПРОПУСКНОЙ СПОСОБНОСТИ</a:t>
            </a:r>
          </a:p>
        </p:txBody>
      </p:sp>
      <p:grpSp>
        <p:nvGrpSpPr>
          <p:cNvPr id="2056" name="Группа 35"/>
          <p:cNvGrpSpPr>
            <a:grpSpLocks/>
          </p:cNvGrpSpPr>
          <p:nvPr/>
        </p:nvGrpSpPr>
        <p:grpSpPr bwMode="auto">
          <a:xfrm>
            <a:off x="1888541" y="2040638"/>
            <a:ext cx="6239427" cy="483623"/>
            <a:chOff x="4211638" y="3147646"/>
            <a:chExt cx="9839325" cy="876667"/>
          </a:xfrm>
        </p:grpSpPr>
        <p:sp>
          <p:nvSpPr>
            <p:cNvPr id="2083" name="AutoShape 23"/>
            <p:cNvSpPr>
              <a:spLocks noChangeArrowheads="1"/>
            </p:cNvSpPr>
            <p:nvPr/>
          </p:nvSpPr>
          <p:spPr bwMode="auto">
            <a:xfrm rot="5400000">
              <a:off x="4532129" y="2827155"/>
              <a:ext cx="876667" cy="151765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CC0066"/>
            </a:solidFill>
            <a:ln w="9525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97334" tIns="0" rIns="97334" bIns="82409" anchor="ctr"/>
            <a:lstStyle/>
            <a:p>
              <a:pPr algn="ctr" defTabSz="971473">
                <a:lnSpc>
                  <a:spcPct val="140000"/>
                </a:lnSpc>
              </a:pPr>
              <a:endParaRPr lang="ru-RU"/>
            </a:p>
          </p:txBody>
        </p:sp>
        <p:sp>
          <p:nvSpPr>
            <p:cNvPr id="2084" name="AutoShape 24"/>
            <p:cNvSpPr>
              <a:spLocks noChangeArrowheads="1"/>
            </p:cNvSpPr>
            <p:nvPr/>
          </p:nvSpPr>
          <p:spPr bwMode="auto">
            <a:xfrm rot="5400000">
              <a:off x="12853804" y="2827155"/>
              <a:ext cx="876667" cy="151765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CC0066"/>
            </a:solidFill>
            <a:ln w="9525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97334" tIns="0" rIns="97334" bIns="82409" anchor="ctr"/>
            <a:lstStyle/>
            <a:p>
              <a:pPr algn="ctr" defTabSz="971473">
                <a:lnSpc>
                  <a:spcPct val="140000"/>
                </a:lnSpc>
              </a:pPr>
              <a:endParaRPr lang="ru-RU"/>
            </a:p>
          </p:txBody>
        </p:sp>
      </p:grpSp>
      <p:sp>
        <p:nvSpPr>
          <p:cNvPr id="2057" name="Rectangle 26"/>
          <p:cNvSpPr>
            <a:spLocks noChangeArrowheads="1"/>
          </p:cNvSpPr>
          <p:nvPr/>
        </p:nvSpPr>
        <p:spPr bwMode="auto">
          <a:xfrm>
            <a:off x="267778" y="3877881"/>
            <a:ext cx="1914713" cy="809544"/>
          </a:xfrm>
          <a:prstGeom prst="rect">
            <a:avLst/>
          </a:prstGeom>
          <a:solidFill>
            <a:srgbClr val="FFE7E7"/>
          </a:solidFill>
          <a:ln w="19050" algn="ctr">
            <a:solidFill>
              <a:srgbClr val="CC0099"/>
            </a:solidFill>
            <a:miter lim="800000"/>
            <a:headEnd/>
            <a:tailEnd/>
          </a:ln>
        </p:spPr>
        <p:txBody>
          <a:bodyPr lIns="54646" tIns="27323" rIns="54646" bIns="27323" anchor="ctr"/>
          <a:lstStyle/>
          <a:p>
            <a:pPr algn="ctr" defTabSz="971473">
              <a:lnSpc>
                <a:spcPct val="120000"/>
              </a:lnSpc>
            </a:pPr>
            <a:r>
              <a:rPr lang="ru-RU" sz="1116" b="1" dirty="0">
                <a:solidFill>
                  <a:srgbClr val="CC0099"/>
                </a:solidFill>
              </a:rPr>
              <a:t>РАЗВИТИЕ</a:t>
            </a:r>
          </a:p>
          <a:p>
            <a:pPr algn="ctr" defTabSz="971473">
              <a:lnSpc>
                <a:spcPct val="120000"/>
              </a:lnSpc>
            </a:pPr>
            <a:r>
              <a:rPr lang="ru-RU" sz="1116" b="1" dirty="0">
                <a:solidFill>
                  <a:srgbClr val="CC0099"/>
                </a:solidFill>
              </a:rPr>
              <a:t>УЛИЧНО-ДОРОЖНОЙ </a:t>
            </a:r>
            <a:r>
              <a:rPr lang="ru-RU" sz="1116" b="1" dirty="0" smtClean="0">
                <a:solidFill>
                  <a:srgbClr val="CC0099"/>
                </a:solidFill>
              </a:rPr>
              <a:t>СЕТИ И АВТОМАГИСТАЛЕЙ</a:t>
            </a:r>
            <a:endParaRPr lang="ru-RU" sz="1116" b="1" dirty="0">
              <a:solidFill>
                <a:srgbClr val="CC0099"/>
              </a:solidFill>
            </a:endParaRPr>
          </a:p>
        </p:txBody>
      </p:sp>
      <p:sp>
        <p:nvSpPr>
          <p:cNvPr id="2058" name="Rectangle 27"/>
          <p:cNvSpPr>
            <a:spLocks noChangeArrowheads="1"/>
          </p:cNvSpPr>
          <p:nvPr/>
        </p:nvSpPr>
        <p:spPr bwMode="auto">
          <a:xfrm>
            <a:off x="2240879" y="3877881"/>
            <a:ext cx="2002295" cy="809544"/>
          </a:xfrm>
          <a:prstGeom prst="rect">
            <a:avLst/>
          </a:prstGeom>
          <a:solidFill>
            <a:srgbClr val="FFE7E7"/>
          </a:solidFill>
          <a:ln w="19050" algn="ctr">
            <a:solidFill>
              <a:srgbClr val="CC0099"/>
            </a:solidFill>
            <a:miter lim="800000"/>
            <a:headEnd/>
            <a:tailEnd/>
          </a:ln>
        </p:spPr>
        <p:txBody>
          <a:bodyPr lIns="54646" tIns="27323" rIns="54646" bIns="27323" anchor="ctr"/>
          <a:lstStyle/>
          <a:p>
            <a:pPr algn="ctr" defTabSz="971473">
              <a:lnSpc>
                <a:spcPct val="120000"/>
              </a:lnSpc>
            </a:pPr>
            <a:r>
              <a:rPr lang="ru-RU" sz="1116" b="1" dirty="0">
                <a:solidFill>
                  <a:srgbClr val="CC0099"/>
                </a:solidFill>
              </a:rPr>
              <a:t>СОВЕРШЕНСТВОВАНИЕ ОДД</a:t>
            </a:r>
          </a:p>
        </p:txBody>
      </p:sp>
      <p:sp>
        <p:nvSpPr>
          <p:cNvPr id="2059" name="Rectangle 28"/>
          <p:cNvSpPr>
            <a:spLocks noChangeArrowheads="1"/>
          </p:cNvSpPr>
          <p:nvPr/>
        </p:nvSpPr>
        <p:spPr bwMode="auto">
          <a:xfrm>
            <a:off x="6263588" y="3877881"/>
            <a:ext cx="1606668" cy="809544"/>
          </a:xfrm>
          <a:prstGeom prst="rect">
            <a:avLst/>
          </a:prstGeom>
          <a:solidFill>
            <a:srgbClr val="FFE7E7"/>
          </a:solidFill>
          <a:ln w="19050" algn="ctr">
            <a:solidFill>
              <a:srgbClr val="CC0099"/>
            </a:solidFill>
            <a:miter lim="800000"/>
            <a:headEnd/>
            <a:tailEnd/>
          </a:ln>
        </p:spPr>
        <p:txBody>
          <a:bodyPr lIns="54646" tIns="27323" rIns="54646" bIns="27323" anchor="ctr"/>
          <a:lstStyle/>
          <a:p>
            <a:pPr algn="ctr" defTabSz="971473">
              <a:lnSpc>
                <a:spcPct val="120000"/>
              </a:lnSpc>
            </a:pPr>
            <a:r>
              <a:rPr lang="ru-RU" sz="1116" b="1" dirty="0">
                <a:solidFill>
                  <a:srgbClr val="CC0099"/>
                </a:solidFill>
              </a:rPr>
              <a:t>СОКРАЩЕНИЕ КОЛИЧЕСТВА ЛЕГКОВОГО ТРАНСПОРТА</a:t>
            </a:r>
          </a:p>
        </p:txBody>
      </p:sp>
      <p:cxnSp>
        <p:nvCxnSpPr>
          <p:cNvPr id="2060" name="AutoShape 32"/>
          <p:cNvCxnSpPr>
            <a:cxnSpLocks noChangeShapeType="1"/>
            <a:stCxn id="2055" idx="2"/>
            <a:endCxn id="2057" idx="0"/>
          </p:cNvCxnSpPr>
          <p:nvPr/>
        </p:nvCxnSpPr>
        <p:spPr bwMode="auto">
          <a:xfrm rot="5400000">
            <a:off x="1798472" y="2657085"/>
            <a:ext cx="642203" cy="1788877"/>
          </a:xfrm>
          <a:prstGeom prst="bentConnector3">
            <a:avLst>
              <a:gd name="adj1" fmla="val 49931"/>
            </a:avLst>
          </a:prstGeom>
          <a:noFill/>
          <a:ln w="19050">
            <a:solidFill>
              <a:srgbClr val="CC0099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61" name="AutoShape 33"/>
          <p:cNvCxnSpPr>
            <a:cxnSpLocks noChangeShapeType="1"/>
            <a:stCxn id="2055" idx="2"/>
            <a:endCxn id="2058" idx="0"/>
          </p:cNvCxnSpPr>
          <p:nvPr/>
        </p:nvCxnSpPr>
        <p:spPr bwMode="auto">
          <a:xfrm rot="16200000" flipH="1">
            <a:off x="2807170" y="3437265"/>
            <a:ext cx="642203" cy="228518"/>
          </a:xfrm>
          <a:prstGeom prst="bentConnector3">
            <a:avLst>
              <a:gd name="adj1" fmla="val 49931"/>
            </a:avLst>
          </a:prstGeom>
          <a:noFill/>
          <a:ln w="19050">
            <a:solidFill>
              <a:srgbClr val="CC0099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2" name="Rectangle 37"/>
          <p:cNvSpPr>
            <a:spLocks noChangeArrowheads="1"/>
          </p:cNvSpPr>
          <p:nvPr/>
        </p:nvSpPr>
        <p:spPr bwMode="auto">
          <a:xfrm>
            <a:off x="323146" y="1551759"/>
            <a:ext cx="9370214" cy="5020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algn="ctr">
            <a:solidFill>
              <a:srgbClr val="FF5050"/>
            </a:solidFill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lIns="57359" tIns="0" rIns="57359" bIns="48563" anchor="ctr"/>
          <a:lstStyle/>
          <a:p>
            <a:pPr algn="ctr" defTabSz="971473">
              <a:lnSpc>
                <a:spcPct val="140000"/>
              </a:lnSpc>
            </a:pPr>
            <a:r>
              <a:rPr lang="ru-RU" b="1" dirty="0"/>
              <a:t>ПУТИ ЛИКВИДАЦИИ </a:t>
            </a:r>
            <a:r>
              <a:rPr lang="ru-RU" b="1" dirty="0" smtClean="0"/>
              <a:t>ЗАТОРОВ</a:t>
            </a:r>
            <a:endParaRPr lang="ru-RU" b="1" dirty="0"/>
          </a:p>
        </p:txBody>
      </p:sp>
      <p:sp>
        <p:nvSpPr>
          <p:cNvPr id="2063" name="Rectangle 38"/>
          <p:cNvSpPr>
            <a:spLocks noChangeArrowheads="1"/>
          </p:cNvSpPr>
          <p:nvPr/>
        </p:nvSpPr>
        <p:spPr bwMode="auto">
          <a:xfrm>
            <a:off x="4302065" y="3877881"/>
            <a:ext cx="1742570" cy="809544"/>
          </a:xfrm>
          <a:prstGeom prst="rect">
            <a:avLst/>
          </a:prstGeom>
          <a:solidFill>
            <a:srgbClr val="FFE7E7"/>
          </a:solidFill>
          <a:ln w="19050" algn="ctr">
            <a:solidFill>
              <a:srgbClr val="CC0099"/>
            </a:solidFill>
            <a:miter lim="800000"/>
            <a:headEnd/>
            <a:tailEnd/>
          </a:ln>
        </p:spPr>
        <p:txBody>
          <a:bodyPr lIns="54646" tIns="27323" rIns="54646" bIns="27323" anchor="ctr"/>
          <a:lstStyle/>
          <a:p>
            <a:pPr algn="ctr" defTabSz="971473">
              <a:lnSpc>
                <a:spcPct val="120000"/>
              </a:lnSpc>
            </a:pPr>
            <a:r>
              <a:rPr lang="ru-RU" sz="1116" b="1" dirty="0">
                <a:solidFill>
                  <a:srgbClr val="CC0099"/>
                </a:solidFill>
              </a:rPr>
              <a:t>ВНЕДРЕНИЕ ИТС</a:t>
            </a:r>
          </a:p>
        </p:txBody>
      </p:sp>
      <p:sp>
        <p:nvSpPr>
          <p:cNvPr id="2064" name="Rectangle 39"/>
          <p:cNvSpPr>
            <a:spLocks noChangeArrowheads="1"/>
          </p:cNvSpPr>
          <p:nvPr/>
        </p:nvSpPr>
        <p:spPr bwMode="auto">
          <a:xfrm>
            <a:off x="8018029" y="3877881"/>
            <a:ext cx="1606668" cy="809544"/>
          </a:xfrm>
          <a:prstGeom prst="rect">
            <a:avLst/>
          </a:prstGeom>
          <a:solidFill>
            <a:srgbClr val="FFE7E7"/>
          </a:solidFill>
          <a:ln w="19050" algn="ctr">
            <a:solidFill>
              <a:srgbClr val="CC0099"/>
            </a:solidFill>
            <a:miter lim="800000"/>
            <a:headEnd/>
            <a:tailEnd/>
          </a:ln>
        </p:spPr>
        <p:txBody>
          <a:bodyPr lIns="54646" tIns="27323" rIns="54646" bIns="27323" anchor="ctr"/>
          <a:lstStyle/>
          <a:p>
            <a:pPr algn="ctr" defTabSz="971473">
              <a:lnSpc>
                <a:spcPct val="120000"/>
              </a:lnSpc>
            </a:pPr>
            <a:r>
              <a:rPr lang="ru-RU" sz="1116" b="1" dirty="0">
                <a:solidFill>
                  <a:srgbClr val="CC0099"/>
                </a:solidFill>
              </a:rPr>
              <a:t>СОКРАЩЕНИЕ КОЛИЧЕСТВА ГРУЗОВОГО ТРАНСПОРТА</a:t>
            </a:r>
          </a:p>
        </p:txBody>
      </p:sp>
      <p:cxnSp>
        <p:nvCxnSpPr>
          <p:cNvPr id="2065" name="AutoShape 40"/>
          <p:cNvCxnSpPr>
            <a:cxnSpLocks noChangeShapeType="1"/>
            <a:stCxn id="2055" idx="2"/>
            <a:endCxn id="2063" idx="0"/>
          </p:cNvCxnSpPr>
          <p:nvPr/>
        </p:nvCxnSpPr>
        <p:spPr bwMode="auto">
          <a:xfrm rot="16200000" flipH="1">
            <a:off x="3767324" y="2471854"/>
            <a:ext cx="652716" cy="2159338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CC0099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66" name="AutoShape 41"/>
          <p:cNvCxnSpPr>
            <a:cxnSpLocks noChangeShapeType="1"/>
            <a:stCxn id="2054" idx="2"/>
            <a:endCxn id="2059" idx="0"/>
          </p:cNvCxnSpPr>
          <p:nvPr/>
        </p:nvCxnSpPr>
        <p:spPr bwMode="auto">
          <a:xfrm rot="5400000">
            <a:off x="7145046" y="3171574"/>
            <a:ext cx="622928" cy="779174"/>
          </a:xfrm>
          <a:prstGeom prst="bentConnector3">
            <a:avLst>
              <a:gd name="adj1" fmla="val 49931"/>
            </a:avLst>
          </a:prstGeom>
          <a:noFill/>
          <a:ln w="19050">
            <a:solidFill>
              <a:srgbClr val="CC0099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67" name="AutoShape 42"/>
          <p:cNvCxnSpPr>
            <a:cxnSpLocks noChangeShapeType="1"/>
            <a:stCxn id="2054" idx="2"/>
            <a:endCxn id="2064" idx="0"/>
          </p:cNvCxnSpPr>
          <p:nvPr/>
        </p:nvCxnSpPr>
        <p:spPr bwMode="auto">
          <a:xfrm rot="16200000" flipH="1">
            <a:off x="8016757" y="3073275"/>
            <a:ext cx="633441" cy="975771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CC0099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68" name="Picture 44" descr="zapreshaychie_026_b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049" y="4804826"/>
            <a:ext cx="777161" cy="676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47" descr="zap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603" y="4792560"/>
            <a:ext cx="786221" cy="67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46" descr="5,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682" y="5233254"/>
            <a:ext cx="799308" cy="69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4239147" y="4777667"/>
          <a:ext cx="1907666" cy="1126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Visio" r:id="rId7" imgW="14340840" imgH="9731248" progId="Visio.Drawing.11">
                  <p:embed/>
                </p:oleObj>
              </mc:Choice>
              <mc:Fallback>
                <p:oleObj name="Visio" r:id="rId7" imgW="14340840" imgH="973124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9147" y="4777667"/>
                        <a:ext cx="1907666" cy="11267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00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71" name="Picture 4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182" y="4917847"/>
            <a:ext cx="846620" cy="34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5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973" y="5383949"/>
            <a:ext cx="1031851" cy="62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3" name="Picture 5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618" y="4928361"/>
            <a:ext cx="846620" cy="34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4" name="Picture 5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146" y="4928361"/>
            <a:ext cx="846620" cy="34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5" name="Picture 5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537" y="5383949"/>
            <a:ext cx="1031850" cy="62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6" name="Picture 5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092" y="5383949"/>
            <a:ext cx="1031850" cy="62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77" name="Group 57"/>
          <p:cNvGrpSpPr>
            <a:grpSpLocks/>
          </p:cNvGrpSpPr>
          <p:nvPr/>
        </p:nvGrpSpPr>
        <p:grpSpPr bwMode="auto">
          <a:xfrm>
            <a:off x="7542076" y="4844253"/>
            <a:ext cx="407708" cy="495013"/>
            <a:chOff x="7492" y="5135"/>
            <a:chExt cx="405" cy="565"/>
          </a:xfrm>
        </p:grpSpPr>
        <p:sp>
          <p:nvSpPr>
            <p:cNvPr id="2081" name="Line 55"/>
            <p:cNvSpPr>
              <a:spLocks noChangeShapeType="1"/>
            </p:cNvSpPr>
            <p:nvPr/>
          </p:nvSpPr>
          <p:spPr bwMode="auto">
            <a:xfrm>
              <a:off x="7512" y="5135"/>
              <a:ext cx="385" cy="55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82" name="Line 56"/>
            <p:cNvSpPr>
              <a:spLocks noChangeShapeType="1"/>
            </p:cNvSpPr>
            <p:nvPr/>
          </p:nvSpPr>
          <p:spPr bwMode="auto">
            <a:xfrm flipH="1">
              <a:off x="7492" y="5135"/>
              <a:ext cx="387" cy="56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ru-RU"/>
            </a:p>
          </p:txBody>
        </p:sp>
      </p:grpSp>
      <p:grpSp>
        <p:nvGrpSpPr>
          <p:cNvPr id="2078" name="Group 58"/>
          <p:cNvGrpSpPr>
            <a:grpSpLocks/>
          </p:cNvGrpSpPr>
          <p:nvPr/>
        </p:nvGrpSpPr>
        <p:grpSpPr bwMode="auto">
          <a:xfrm>
            <a:off x="9034990" y="5359416"/>
            <a:ext cx="580857" cy="705284"/>
            <a:chOff x="7492" y="5135"/>
            <a:chExt cx="405" cy="565"/>
          </a:xfrm>
        </p:grpSpPr>
        <p:sp>
          <p:nvSpPr>
            <p:cNvPr id="2079" name="Line 59"/>
            <p:cNvSpPr>
              <a:spLocks noChangeShapeType="1"/>
            </p:cNvSpPr>
            <p:nvPr/>
          </p:nvSpPr>
          <p:spPr bwMode="auto">
            <a:xfrm>
              <a:off x="7512" y="5135"/>
              <a:ext cx="385" cy="55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80" name="Line 60"/>
            <p:cNvSpPr>
              <a:spLocks noChangeShapeType="1"/>
            </p:cNvSpPr>
            <p:nvPr/>
          </p:nvSpPr>
          <p:spPr bwMode="auto">
            <a:xfrm flipH="1">
              <a:off x="7492" y="5135"/>
              <a:ext cx="387" cy="56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ru-RU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328683" y="711216"/>
            <a:ext cx="9370214" cy="473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34" b="1" dirty="0">
                <a:solidFill>
                  <a:srgbClr val="FF0000"/>
                </a:solidFill>
              </a:rPr>
              <a:t>Комплексный подход к решению транспортных проблем</a:t>
            </a:r>
          </a:p>
        </p:txBody>
      </p:sp>
      <p:pic>
        <p:nvPicPr>
          <p:cNvPr id="38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357512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346" y="573735"/>
            <a:ext cx="9039520" cy="642346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Физическая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архитектура ИТС США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40922" y="853765"/>
            <a:ext cx="9176361" cy="257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65" i="1" dirty="0"/>
              <a:t>Технические уровни – включают соответствующие компоненты системы.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5231" y="1142021"/>
            <a:ext cx="9910468" cy="5855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823" indent="-231823" algn="just">
              <a:buFont typeface="+mj-lt"/>
              <a:buAutoNum type="arabicPeriod"/>
            </a:pPr>
            <a:r>
              <a:rPr lang="ru-RU" sz="1420" b="1" dirty="0"/>
              <a:t>Система управления архивной информацией. </a:t>
            </a:r>
            <a:r>
              <a:rPr lang="ru-RU" sz="1420" dirty="0"/>
              <a:t>Обеспечивает централизованное архивирование информации в рамках ИТС с ее последующим распространением.</a:t>
            </a:r>
          </a:p>
          <a:p>
            <a:pPr marL="231823" indent="-231823" algn="just">
              <a:buFont typeface="+mj-lt"/>
              <a:buAutoNum type="arabicPeriod"/>
            </a:pPr>
            <a:r>
              <a:rPr lang="ru-RU" sz="1420" b="1" dirty="0"/>
              <a:t>Система администрирования коммерческого транспорта. </a:t>
            </a:r>
            <a:r>
              <a:rPr lang="ru-RU" sz="1420" dirty="0"/>
              <a:t>Обеспечивает запись событий на маршруте, управление налогами и лицензиями, организацию информационного обмена между экипажами.</a:t>
            </a:r>
          </a:p>
          <a:p>
            <a:pPr marL="231823" indent="-231823" algn="just">
              <a:buFont typeface="+mj-lt"/>
              <a:buAutoNum type="arabicPeriod"/>
            </a:pPr>
            <a:r>
              <a:rPr lang="ru-RU" sz="1420" b="1" dirty="0"/>
              <a:t>Система контроля коммерческого транспорта</a:t>
            </a:r>
            <a:r>
              <a:rPr lang="ru-RU" sz="1420" dirty="0"/>
              <a:t>. Обеспечивает сопровождение транспортных средств (ТС) по всему маршруту, включая пересечение границ, оценку веса груза, экологические параметры при перевозке опасных грузов и т.п.</a:t>
            </a:r>
          </a:p>
          <a:p>
            <a:pPr marL="231823" indent="-231823" algn="just">
              <a:buFont typeface="+mj-lt"/>
              <a:buAutoNum type="arabicPeriod"/>
            </a:pPr>
            <a:r>
              <a:rPr lang="ru-RU" sz="1420" b="1" dirty="0"/>
              <a:t>Система управления коммерческим транспортом. </a:t>
            </a:r>
            <a:r>
              <a:rPr lang="ru-RU" sz="1420" dirty="0"/>
              <a:t>Обеспечивает регистрацию ДТП, безопасность груза, аутентификацию водителей и т.п. Объединяет бортовые системы коммерческих ТС.</a:t>
            </a:r>
          </a:p>
          <a:p>
            <a:pPr marL="231823" indent="-231823" algn="just">
              <a:buFont typeface="+mj-lt"/>
              <a:buAutoNum type="arabicPeriod"/>
            </a:pPr>
            <a:r>
              <a:rPr lang="ru-RU" sz="1420" b="1" dirty="0"/>
              <a:t>Система управления специальным транспортом (центральная часть). </a:t>
            </a:r>
            <a:r>
              <a:rPr lang="ru-RU" sz="1420" dirty="0"/>
              <a:t>Обеспечивает спецтранспорт средствами связи, информационными системами для эффективного реагирования на чрезвычайные ситуации (ЧС), обеспечивает безопасность экипажей в зонах ЧС и т.п.</a:t>
            </a:r>
          </a:p>
          <a:p>
            <a:pPr marL="231823" indent="-231823" algn="just">
              <a:buFont typeface="+mj-lt"/>
              <a:buAutoNum type="arabicPeriod"/>
            </a:pPr>
            <a:r>
              <a:rPr lang="ru-RU" sz="1420" b="1" dirty="0"/>
              <a:t>Система управления специальным транспортом (мобильная часть). </a:t>
            </a:r>
            <a:r>
              <a:rPr lang="ru-RU" sz="1420" dirty="0"/>
              <a:t>Объединяет бортовые системы спецтранспорта (маршрутизация, информирование, поддержка принятия решений и т.п.)</a:t>
            </a:r>
          </a:p>
          <a:p>
            <a:pPr marL="231823" indent="-231823" algn="just">
              <a:buFont typeface="+mj-lt"/>
              <a:buAutoNum type="arabicPeriod"/>
            </a:pPr>
            <a:r>
              <a:rPr lang="ru-RU" sz="1420" b="1" dirty="0"/>
              <a:t>Система контроля выбросов. </a:t>
            </a:r>
            <a:r>
              <a:rPr lang="ru-RU" sz="1420" dirty="0"/>
              <a:t>Собирает данные о выбросах и управляет этими данными</a:t>
            </a:r>
          </a:p>
          <a:p>
            <a:pPr marL="231823" indent="-231823" algn="just">
              <a:buFont typeface="+mj-lt"/>
              <a:buAutoNum type="arabicPeriod"/>
            </a:pPr>
            <a:r>
              <a:rPr lang="ru-RU" sz="1420" b="1" dirty="0"/>
              <a:t>Логистика и управление транспортом. </a:t>
            </a:r>
            <a:r>
              <a:rPr lang="ru-RU" sz="1420" dirty="0"/>
              <a:t>Обеспечивает управление грузовыми перевозками.</a:t>
            </a:r>
          </a:p>
          <a:p>
            <a:pPr marL="231823" indent="-231823" algn="just">
              <a:buFont typeface="+mj-lt"/>
              <a:buAutoNum type="arabicPeriod"/>
            </a:pPr>
            <a:r>
              <a:rPr lang="ru-RU" sz="1420" b="1" dirty="0"/>
              <a:t>Система обеспечение интеграции с информационными порталами и СМИ</a:t>
            </a:r>
            <a:r>
              <a:rPr lang="ru-RU" sz="1420" dirty="0"/>
              <a:t>. Обеспечивает участников дорожного движения необходимой маршрутной и прочей информацией, а также предоставляет необходимые информационные интерфейсы в Интернет. Обеспечивает взаимодействие с бортовыми устройствами (GPS </a:t>
            </a:r>
            <a:r>
              <a:rPr lang="ru-RU" sz="1420" dirty="0" err="1"/>
              <a:t>треккинг</a:t>
            </a:r>
            <a:r>
              <a:rPr lang="ru-RU" sz="1420" dirty="0"/>
              <a:t> и т.п.)</a:t>
            </a:r>
          </a:p>
          <a:p>
            <a:pPr marL="231823" indent="-231823" algn="just">
              <a:buFont typeface="+mj-lt"/>
              <a:buAutoNum type="arabicPeriod"/>
            </a:pPr>
            <a:r>
              <a:rPr lang="ru-RU" sz="1420" b="1" dirty="0"/>
              <a:t>Система управления дорожным строительством и ремонтными работами. </a:t>
            </a:r>
            <a:r>
              <a:rPr lang="ru-RU" sz="1420" dirty="0"/>
              <a:t>Обеспечивает мониторинг инфраструктуры, планирование ремонтных работ и своевременное реагирование на природные катаклизмы и другие ЧС.</a:t>
            </a:r>
            <a:endParaRPr lang="en-US" sz="1420" dirty="0"/>
          </a:p>
          <a:p>
            <a:pPr marL="231823" indent="-231823" algn="just">
              <a:buFont typeface="+mj-lt"/>
              <a:buAutoNum type="arabicPeriod"/>
            </a:pPr>
            <a:r>
              <a:rPr lang="ru-RU" sz="1420" b="1" dirty="0"/>
              <a:t>Система управления парком строительной и специализированной дорожной техники</a:t>
            </a:r>
            <a:r>
              <a:rPr lang="ru-RU" sz="1420" dirty="0"/>
              <a:t>. Обеспечивает обмен управляющими командами с ремонтной и строительной техникой.</a:t>
            </a:r>
          </a:p>
          <a:p>
            <a:pPr algn="just"/>
            <a:endParaRPr lang="ru-RU" sz="1420" dirty="0"/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219990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346" y="573735"/>
            <a:ext cx="9039520" cy="642346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Физическая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архитектура ИТС США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5572" y="952230"/>
            <a:ext cx="9920129" cy="577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735" indent="-347735" algn="just">
              <a:buFont typeface="+mj-lt"/>
              <a:buAutoNum type="arabicPeriod" startAt="12"/>
            </a:pPr>
            <a:r>
              <a:rPr lang="ru-RU" sz="1420" b="1" dirty="0"/>
              <a:t>Система доступа к персональной информации. </a:t>
            </a:r>
            <a:r>
              <a:rPr lang="ru-RU" sz="1420" dirty="0"/>
              <a:t>Обеспечивает персонифицированное обслуживание путешествующих, включая отслеживание маршрутов, учет предпочтений по маршрутам и выработку персональных рекомендаций для путешествующих.</a:t>
            </a:r>
          </a:p>
          <a:p>
            <a:pPr marL="347735" indent="-347735" algn="just">
              <a:buFont typeface="+mj-lt"/>
              <a:buAutoNum type="arabicPeriod" startAt="12"/>
            </a:pPr>
            <a:r>
              <a:rPr lang="ru-RU" sz="1420" b="1" dirty="0"/>
              <a:t>Система управления парковками. </a:t>
            </a:r>
            <a:r>
              <a:rPr lang="ru-RU" sz="1420" dirty="0"/>
              <a:t>Обеспечивает управление платными и бесплатными парковками, выработку тарифов, распределение ТС по парковкам и </a:t>
            </a:r>
            <a:r>
              <a:rPr lang="ru-RU" sz="1420" dirty="0" err="1"/>
              <a:t>и</a:t>
            </a:r>
            <a:r>
              <a:rPr lang="ru-RU" sz="1420" dirty="0"/>
              <a:t> информирование о наличии свободных мест.</a:t>
            </a:r>
          </a:p>
          <a:p>
            <a:pPr marL="347735" indent="-347735" algn="just">
              <a:buFont typeface="+mj-lt"/>
              <a:buAutoNum type="arabicPeriod" startAt="12"/>
            </a:pPr>
            <a:r>
              <a:rPr lang="ru-RU" sz="1420" b="1" dirty="0"/>
              <a:t>Система маршрутизации транспорта. </a:t>
            </a:r>
            <a:r>
              <a:rPr lang="ru-RU" sz="1420" dirty="0"/>
              <a:t>Обеспечивает маршрутизацию ТС в масштабах макрорегиона с учетом текущей и прогнозируемой ситуации.</a:t>
            </a:r>
          </a:p>
          <a:p>
            <a:pPr marL="347735" indent="-347735" algn="just">
              <a:buFont typeface="+mj-lt"/>
              <a:buAutoNum type="arabicPeriod" startAt="12"/>
            </a:pPr>
            <a:r>
              <a:rPr lang="ru-RU" sz="1420" b="1" dirty="0"/>
              <a:t>Система информационного обеспечения участников дорожного движения. </a:t>
            </a:r>
            <a:r>
              <a:rPr lang="ru-RU" sz="1420" dirty="0"/>
              <a:t>Обеспечивает участников дорожного движения необходимой информацией по запросу или по инициативе центра (например, в случае природных катаклизмов)</a:t>
            </a:r>
            <a:r>
              <a:rPr lang="en-US" sz="1420" dirty="0"/>
              <a:t>.</a:t>
            </a:r>
            <a:endParaRPr lang="ru-RU" sz="1420" dirty="0"/>
          </a:p>
          <a:p>
            <a:pPr marL="347735" indent="-347735" algn="just">
              <a:buFont typeface="+mj-lt"/>
              <a:buAutoNum type="arabicPeriod" startAt="12"/>
            </a:pPr>
            <a:r>
              <a:rPr lang="ru-RU" sz="1420" b="1" dirty="0"/>
              <a:t>Система обеспечения безопасности. </a:t>
            </a:r>
            <a:r>
              <a:rPr lang="ru-RU" sz="1420" dirty="0"/>
              <a:t>Обеспечивает безопасность таможенных складов, тоннелей, мостов, оборудования АСУ ДД и т.п.</a:t>
            </a:r>
          </a:p>
          <a:p>
            <a:pPr marL="347735" indent="-347735" algn="just">
              <a:buFont typeface="+mj-lt"/>
              <a:buAutoNum type="arabicPeriod" startAt="12"/>
            </a:pPr>
            <a:r>
              <a:rPr lang="ru-RU" sz="1420" b="1" dirty="0"/>
              <a:t>Система управления сбором дорожной платы. </a:t>
            </a:r>
            <a:r>
              <a:rPr lang="ru-RU" sz="1420" dirty="0"/>
              <a:t>Процессинговый центр для инфраструктуры платных дорог</a:t>
            </a:r>
            <a:r>
              <a:rPr lang="en-US" sz="1420" dirty="0"/>
              <a:t>.</a:t>
            </a:r>
            <a:endParaRPr lang="ru-RU" sz="1420" dirty="0"/>
          </a:p>
          <a:p>
            <a:pPr marL="347735" indent="-347735" algn="just">
              <a:buFont typeface="+mj-lt"/>
              <a:buAutoNum type="arabicPeriod" startAt="12"/>
            </a:pPr>
            <a:r>
              <a:rPr lang="ru-RU" sz="1420" b="1" dirty="0"/>
              <a:t>Система сбора дорожной платы (СВП). </a:t>
            </a:r>
            <a:r>
              <a:rPr lang="ru-RU" sz="1420" dirty="0"/>
              <a:t>Оборудование и программное обеспечение пунктов взимания платы.</a:t>
            </a:r>
          </a:p>
          <a:p>
            <a:pPr marL="347735" indent="-347735" algn="just">
              <a:buFont typeface="+mj-lt"/>
              <a:buAutoNum type="arabicPeriod" startAt="12"/>
            </a:pPr>
            <a:r>
              <a:rPr lang="ru-RU" sz="1420" b="1" dirty="0"/>
              <a:t>Система управления дорожным движением. </a:t>
            </a:r>
            <a:r>
              <a:rPr lang="ru-RU" sz="1420" dirty="0"/>
              <a:t>Обеспечивает управление дорожным движением в рамках региона. </a:t>
            </a:r>
          </a:p>
          <a:p>
            <a:pPr marL="347735" indent="-347735" algn="just">
              <a:buFont typeface="+mj-lt"/>
              <a:buAutoNum type="arabicPeriod" startAt="12"/>
            </a:pPr>
            <a:r>
              <a:rPr lang="ru-RU" sz="1420" b="1" dirty="0"/>
              <a:t>Система управления транзитным транспортом (центральная часть). </a:t>
            </a:r>
            <a:r>
              <a:rPr lang="ru-RU" sz="1420" dirty="0"/>
              <a:t>Обеспечивает маршрутизацию транзитного транспорта, планирование движения транзитного транспорта, обеспечение оговоренного уровня сервиса (например, времени в пути)</a:t>
            </a:r>
            <a:r>
              <a:rPr lang="en-US" sz="1420" dirty="0"/>
              <a:t>.</a:t>
            </a:r>
            <a:endParaRPr lang="ru-RU" sz="1420" dirty="0"/>
          </a:p>
          <a:p>
            <a:pPr marL="347735" indent="-347735" algn="just">
              <a:buFont typeface="+mj-lt"/>
              <a:buAutoNum type="arabicPeriod" startAt="12"/>
            </a:pPr>
            <a:r>
              <a:rPr lang="ru-RU" sz="1420" b="1" dirty="0"/>
              <a:t>Система управления транзитным транспортом (мобильная часть). </a:t>
            </a:r>
            <a:r>
              <a:rPr lang="ru-RU" sz="1420" dirty="0"/>
              <a:t>Объединяет бортовое оборудование, необходимое для управления транзитным транспортом, а также необходимые коммуникации</a:t>
            </a:r>
            <a:r>
              <a:rPr lang="en-US" sz="1420" dirty="0"/>
              <a:t>.</a:t>
            </a:r>
            <a:endParaRPr lang="ru-RU" sz="1420" dirty="0"/>
          </a:p>
          <a:p>
            <a:pPr marL="347735" indent="-347735" algn="just">
              <a:buFont typeface="+mj-lt"/>
              <a:buAutoNum type="arabicPeriod" startAt="12"/>
            </a:pPr>
            <a:r>
              <a:rPr lang="ru-RU" sz="1420" b="1" dirty="0"/>
              <a:t>Управление бортовым оборудованием. </a:t>
            </a:r>
            <a:r>
              <a:rPr lang="ru-RU" sz="1420" dirty="0"/>
              <a:t>Объединяет разнообразные персональные сервисы для участников дорожного движения, которые работают как в онлайн режиме, так и автономно: Предупреждения о важных инцидентах, контроль скорости и безопасности движения, персональная картография, определение времени в пути и т.п.</a:t>
            </a:r>
          </a:p>
        </p:txBody>
      </p:sp>
      <p:pic>
        <p:nvPicPr>
          <p:cNvPr id="5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300072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346" y="573735"/>
            <a:ext cx="9039520" cy="642346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Уровни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архитектуры ИТС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32</a:t>
            </a:fld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53" y="1381898"/>
            <a:ext cx="3013710" cy="504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76236" y="2120435"/>
            <a:ext cx="5756959" cy="2589812"/>
          </a:xfrm>
          <a:prstGeom prst="rect">
            <a:avLst/>
          </a:prstGeom>
          <a:solidFill>
            <a:srgbClr val="FFE7E7"/>
          </a:solidFill>
        </p:spPr>
        <p:txBody>
          <a:bodyPr wrap="square">
            <a:spAutoFit/>
          </a:bodyPr>
          <a:lstStyle/>
          <a:p>
            <a:r>
              <a:rPr lang="ru-RU" sz="1623" dirty="0"/>
              <a:t>Информационное взаимодействие всех составляющих архитектуры описывается через информационные интерфейсы, которые регламентируются национальными стандартами </a:t>
            </a:r>
            <a:r>
              <a:rPr lang="en-US" sz="1623" dirty="0"/>
              <a:t>NTCIP (National Transportation Communications for ITS Protocol). </a:t>
            </a:r>
            <a:r>
              <a:rPr lang="ru-RU" sz="1623" dirty="0"/>
              <a:t>Разработка конкретных региональных архитектур ИТС описывается в специально разработанном руководстве - </a:t>
            </a:r>
            <a:r>
              <a:rPr lang="en-US" sz="1623" dirty="0"/>
              <a:t>National ITS Architecture Team. Regional ITS Architecture Guidance — Developing, Using and Maintaining on ITS Architecture for Your </a:t>
            </a:r>
            <a:r>
              <a:rPr lang="en-US" sz="1623" dirty="0" err="1"/>
              <a:t>Region.Report</a:t>
            </a:r>
            <a:r>
              <a:rPr lang="en-US" sz="1623" dirty="0"/>
              <a:t> No FHWABOPB02B024, 2001.</a:t>
            </a:r>
            <a:endParaRPr lang="ru-RU" sz="1623" dirty="0"/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38392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346" y="303274"/>
            <a:ext cx="9696354" cy="642346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ИТС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Евросоюзе 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24449" y="1064942"/>
            <a:ext cx="8789988" cy="5149930"/>
          </a:xfrm>
          <a:prstGeom prst="rect">
            <a:avLst/>
          </a:prstGeom>
          <a:solidFill>
            <a:srgbClr val="FFE7E7"/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В </a:t>
            </a:r>
            <a:r>
              <a:rPr lang="ru-RU" dirty="0"/>
              <a:t>Евросоюзе в 1991 году была создана Европейская Ассоциация участников рынка интеллектуальных транспортных систем ERTICO, которая представляет собой консорциум, в который входят все ведущие европейские производители, заинтересованные в развитии рынка интеллектуальных транспортных систем, общественные организации, представители различных министерств и ведомств, инфраструктурные операторы связи, пользователи, и прочие организации.</a:t>
            </a:r>
          </a:p>
          <a:p>
            <a:pPr algn="just"/>
            <a:r>
              <a:rPr lang="ru-RU" dirty="0" smtClean="0"/>
              <a:t>	Несмотря </a:t>
            </a:r>
            <a:r>
              <a:rPr lang="ru-RU" dirty="0"/>
              <a:t>на то, что ERTICO создана с участием Еврокомиссии и Министерств Транспорта стран участниц Евросоюза, она является негосударственным общественным институтом, обеспечивающим реализацию политических решений, принятых странами Евросоюза на внутреннем и внешних рынках. Главной целью ERTICO является разработка и различных программ, направленных на развитие европейских инновационных технологий в области развития дорожной инфраструктуры, применения интеллектуальных транспортных систем в целях управления дорожным движением, повышения мобильности населения и грузов, улучшение качества жизни людей, повышение безопасности на дорогах и снижение вредного воздействия автотранспорта на окружающую среду.</a:t>
            </a:r>
          </a:p>
        </p:txBody>
      </p:sp>
      <p:pic>
        <p:nvPicPr>
          <p:cNvPr id="5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627503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099" y="519905"/>
            <a:ext cx="9696354" cy="642346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Архитектура ИТС Европейского Союза 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8354" y="1005996"/>
            <a:ext cx="8664416" cy="936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823" indent="-231823">
              <a:buAutoNum type="arabicParenR"/>
            </a:pPr>
            <a:r>
              <a:rPr lang="ru-RU" sz="1217" dirty="0"/>
              <a:t>Пользовательские сервисы.</a:t>
            </a:r>
          </a:p>
          <a:p>
            <a:pPr marL="231823" indent="-231823">
              <a:buAutoNum type="arabicParenR"/>
            </a:pPr>
            <a:r>
              <a:rPr lang="ru-RU" sz="1217" dirty="0"/>
              <a:t>Функциональная архитектура.</a:t>
            </a:r>
          </a:p>
          <a:p>
            <a:pPr marL="231823" indent="-231823">
              <a:buAutoNum type="arabicParenR"/>
            </a:pPr>
            <a:r>
              <a:rPr lang="ru-RU" sz="1217" dirty="0"/>
              <a:t>Физическая и коммуникационная структура 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9099" y="1603477"/>
            <a:ext cx="9456479" cy="315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20" i="1" dirty="0"/>
              <a:t>Пользовательские сервисы ИТС ЕС - на сегодня это 8 групп объединяющих 32 сервиса.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/>
          <a:stretch>
            <a:fillRect/>
          </a:stretch>
        </p:blipFill>
        <p:spPr>
          <a:xfrm>
            <a:off x="2231117" y="2139527"/>
            <a:ext cx="5621727" cy="5245800"/>
          </a:xfrm>
          <a:prstGeom prst="rect">
            <a:avLst/>
          </a:prstGeom>
        </p:spPr>
      </p:pic>
      <p:pic>
        <p:nvPicPr>
          <p:cNvPr id="9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236606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903" y="500286"/>
            <a:ext cx="9696354" cy="642346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Архитектура ИТС Европейского Союза 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47736" y="1013536"/>
            <a:ext cx="9369547" cy="6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Функциональная архитектура (</a:t>
            </a:r>
            <a:r>
              <a:rPr lang="ru-RU" dirty="0" err="1"/>
              <a:t>Functional</a:t>
            </a:r>
            <a:r>
              <a:rPr lang="ru-RU" dirty="0"/>
              <a:t> </a:t>
            </a:r>
            <a:r>
              <a:rPr lang="ru-RU" dirty="0" err="1"/>
              <a:t>Viewpoint</a:t>
            </a:r>
            <a:r>
              <a:rPr lang="ru-RU" dirty="0"/>
              <a:t>) – обеспечивает реализацию пользовательских сервисов. </a:t>
            </a:r>
          </a:p>
        </p:txBody>
      </p:sp>
      <p:pic>
        <p:nvPicPr>
          <p:cNvPr id="9" name="Рисунок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1" y="1761392"/>
            <a:ext cx="9504778" cy="419806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92199" y="6361841"/>
            <a:ext cx="9369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Физическая и коммуникационная структуры не входят в состав регламентируемых составных частей архитектуры ИТС. </a:t>
            </a:r>
          </a:p>
        </p:txBody>
      </p:sp>
      <p:pic>
        <p:nvPicPr>
          <p:cNvPr id="7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023729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651" y="523140"/>
            <a:ext cx="9696354" cy="642346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Иерархия построения ИТС в Российской Федерации 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7779" y="1068360"/>
            <a:ext cx="9620690" cy="980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20" dirty="0"/>
              <a:t>Непосредственно вопросы внедрения самих ИТС в России в настоящее время регламентируются </a:t>
            </a:r>
            <a:r>
              <a:rPr lang="ru-RU" sz="1420" dirty="0" smtClean="0"/>
              <a:t>государственным </a:t>
            </a:r>
            <a:r>
              <a:rPr lang="ru-RU" sz="1420" dirty="0"/>
              <a:t>стандартом, самым общим – ГОСТ Р ИСО 14813-1-2011 «Интеллектуальные транспортные системы. Схема построения архитектуры интеллектуальных транспортных систем. Часть 1. Сервисные домены в области интеллектуальных транспортных систем, сервисные группы и сервисы».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6" y="2171147"/>
            <a:ext cx="5573432" cy="444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750242" y="2212660"/>
            <a:ext cx="4172829" cy="33861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23" dirty="0"/>
              <a:t>ГОСТ Р ИСО 14813-1-2011 рекомендует - “Для того чтобы разработать взаимосвязанную исходную архитектуру и установить взаимосвязи и взаимозависимости различных секторов ИТС, полезно прежде всего определить входящие в ИТС сервисы.”</a:t>
            </a:r>
          </a:p>
          <a:p>
            <a:endParaRPr lang="ru-RU" sz="1623" dirty="0"/>
          </a:p>
          <a:p>
            <a:r>
              <a:rPr lang="ru-RU" sz="1623" dirty="0"/>
              <a:t>Определив сервисы - мы можем определить перечень автоматизированных и (или) информационных систем входящих в состав ИТС Санкт-Петербурга</a:t>
            </a:r>
          </a:p>
        </p:txBody>
      </p:sp>
      <p:pic>
        <p:nvPicPr>
          <p:cNvPr id="8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491179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77750" y="429762"/>
            <a:ext cx="9696354" cy="642346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сервисные домены ИТС РФ 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37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196652"/>
              </p:ext>
            </p:extLst>
          </p:nvPr>
        </p:nvGraphicFramePr>
        <p:xfrm>
          <a:off x="147064" y="1278807"/>
          <a:ext cx="9681405" cy="57293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0521"/>
                <a:gridCol w="8990884"/>
              </a:tblGrid>
              <a:tr h="903211">
                <a:tc>
                  <a:txBody>
                    <a:bodyPr/>
                    <a:lstStyle/>
                    <a:p>
                      <a:pPr marR="180340" algn="ctr">
                        <a:lnSpc>
                          <a:spcPct val="120000"/>
                        </a:lnSpc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</a:rPr>
                        <a:t>№ п</a:t>
                      </a:r>
                      <a:r>
                        <a:rPr lang="en-US" sz="1200" dirty="0">
                          <a:effectLst/>
                        </a:rPr>
                        <a:t>/</a:t>
                      </a:r>
                      <a:r>
                        <a:rPr lang="ru-RU" sz="1200" dirty="0">
                          <a:effectLst/>
                        </a:rPr>
                        <a:t>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9547" marR="69547" marT="0" marB="0" anchor="ctr"/>
                </a:tc>
                <a:tc>
                  <a:txBody>
                    <a:bodyPr/>
                    <a:lstStyle/>
                    <a:p>
                      <a:pPr marR="180340" algn="ctr">
                        <a:lnSpc>
                          <a:spcPct val="120000"/>
                        </a:lnSpc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9547" marR="69547" marT="0" marB="0" anchor="ctr"/>
                </a:tc>
              </a:tr>
              <a:tr h="398485">
                <a:tc>
                  <a:txBody>
                    <a:bodyPr/>
                    <a:lstStyle/>
                    <a:p>
                      <a:pPr marR="180340" algn="just">
                        <a:lnSpc>
                          <a:spcPct val="120000"/>
                        </a:lnSpc>
                        <a:spcAft>
                          <a:spcPts val="30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9547" marR="69547" marT="0" marB="0"/>
                </a:tc>
                <a:tc>
                  <a:txBody>
                    <a:bodyPr/>
                    <a:lstStyle/>
                    <a:p>
                      <a:pPr marR="180340" algn="just">
                        <a:lnSpc>
                          <a:spcPct val="120000"/>
                        </a:lnSpc>
                        <a:spcAft>
                          <a:spcPts val="300"/>
                        </a:spcAft>
                      </a:pPr>
                      <a:r>
                        <a:rPr lang="ru-RU" sz="1500" b="1" dirty="0">
                          <a:effectLst/>
                        </a:rPr>
                        <a:t>Информирование участников движения</a:t>
                      </a:r>
                      <a:endParaRPr lang="ru-RU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9547" marR="69547" marT="0" marB="0"/>
                </a:tc>
              </a:tr>
              <a:tr h="442819">
                <a:tc>
                  <a:txBody>
                    <a:bodyPr/>
                    <a:lstStyle/>
                    <a:p>
                      <a:pPr marR="180340" algn="just">
                        <a:lnSpc>
                          <a:spcPct val="120000"/>
                        </a:lnSpc>
                        <a:spcAft>
                          <a:spcPts val="30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9547" marR="69547" marT="0" marB="0"/>
                </a:tc>
                <a:tc>
                  <a:txBody>
                    <a:bodyPr/>
                    <a:lstStyle/>
                    <a:p>
                      <a:pPr marR="180340" algn="just">
                        <a:lnSpc>
                          <a:spcPct val="120000"/>
                        </a:lnSpc>
                        <a:spcAft>
                          <a:spcPts val="300"/>
                        </a:spcAft>
                      </a:pPr>
                      <a:r>
                        <a:rPr lang="ru-RU" sz="1500" b="1">
                          <a:effectLst/>
                        </a:rPr>
                        <a:t>Управление дорожным движением и действия по отношению к его участникам</a:t>
                      </a:r>
                      <a:endParaRPr lang="ru-RU" sz="15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9547" marR="69547" marT="0" marB="0"/>
                </a:tc>
              </a:tr>
              <a:tr h="398485">
                <a:tc>
                  <a:txBody>
                    <a:bodyPr/>
                    <a:lstStyle/>
                    <a:p>
                      <a:pPr marR="180340" algn="just">
                        <a:lnSpc>
                          <a:spcPct val="120000"/>
                        </a:lnSpc>
                        <a:spcAft>
                          <a:spcPts val="30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9547" marR="69547" marT="0" marB="0"/>
                </a:tc>
                <a:tc>
                  <a:txBody>
                    <a:bodyPr/>
                    <a:lstStyle/>
                    <a:p>
                      <a:pPr marR="180340" algn="just">
                        <a:lnSpc>
                          <a:spcPct val="120000"/>
                        </a:lnSpc>
                        <a:spcAft>
                          <a:spcPts val="300"/>
                        </a:spcAft>
                      </a:pPr>
                      <a:r>
                        <a:rPr lang="ru-RU" sz="1500" b="1">
                          <a:effectLst/>
                        </a:rPr>
                        <a:t>Конструкция транспортных средств</a:t>
                      </a:r>
                      <a:endParaRPr lang="ru-RU" sz="15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9547" marR="69547" marT="0" marB="0"/>
                </a:tc>
              </a:tr>
              <a:tr h="398485">
                <a:tc>
                  <a:txBody>
                    <a:bodyPr/>
                    <a:lstStyle/>
                    <a:p>
                      <a:pPr marR="180340" algn="just">
                        <a:lnSpc>
                          <a:spcPct val="120000"/>
                        </a:lnSpc>
                        <a:spcAft>
                          <a:spcPts val="30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9547" marR="69547" marT="0" marB="0"/>
                </a:tc>
                <a:tc>
                  <a:txBody>
                    <a:bodyPr/>
                    <a:lstStyle/>
                    <a:p>
                      <a:pPr marR="180340" algn="just">
                        <a:lnSpc>
                          <a:spcPct val="120000"/>
                        </a:lnSpc>
                        <a:spcAft>
                          <a:spcPts val="300"/>
                        </a:spcAft>
                      </a:pPr>
                      <a:r>
                        <a:rPr lang="ru-RU" sz="1500" b="1">
                          <a:effectLst/>
                        </a:rPr>
                        <a:t>Коммерческие перевозки</a:t>
                      </a:r>
                      <a:endParaRPr lang="ru-RU" sz="15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9547" marR="69547" marT="0" marB="0"/>
                </a:tc>
              </a:tr>
              <a:tr h="398485">
                <a:tc>
                  <a:txBody>
                    <a:bodyPr/>
                    <a:lstStyle/>
                    <a:p>
                      <a:pPr marR="180340" algn="just">
                        <a:lnSpc>
                          <a:spcPct val="120000"/>
                        </a:lnSpc>
                        <a:spcAft>
                          <a:spcPts val="30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9547" marR="69547" marT="0" marB="0"/>
                </a:tc>
                <a:tc>
                  <a:txBody>
                    <a:bodyPr/>
                    <a:lstStyle/>
                    <a:p>
                      <a:pPr marR="180340" algn="just">
                        <a:lnSpc>
                          <a:spcPct val="120000"/>
                        </a:lnSpc>
                        <a:spcAft>
                          <a:spcPts val="300"/>
                        </a:spcAft>
                      </a:pPr>
                      <a:r>
                        <a:rPr lang="ru-RU" sz="1500" b="1" dirty="0">
                          <a:effectLst/>
                        </a:rPr>
                        <a:t>Общественный транспорт</a:t>
                      </a:r>
                      <a:endParaRPr lang="ru-RU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9547" marR="69547" marT="0" marB="0"/>
                </a:tc>
              </a:tr>
              <a:tr h="398485">
                <a:tc>
                  <a:txBody>
                    <a:bodyPr/>
                    <a:lstStyle/>
                    <a:p>
                      <a:pPr marR="180340" algn="just">
                        <a:lnSpc>
                          <a:spcPct val="120000"/>
                        </a:lnSpc>
                        <a:spcAft>
                          <a:spcPts val="30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9547" marR="69547" marT="0" marB="0"/>
                </a:tc>
                <a:tc>
                  <a:txBody>
                    <a:bodyPr/>
                    <a:lstStyle/>
                    <a:p>
                      <a:pPr marR="180340" algn="just">
                        <a:lnSpc>
                          <a:spcPct val="120000"/>
                        </a:lnSpc>
                        <a:spcAft>
                          <a:spcPts val="300"/>
                        </a:spcAft>
                      </a:pPr>
                      <a:r>
                        <a:rPr lang="ru-RU" sz="1500" b="1">
                          <a:effectLst/>
                        </a:rPr>
                        <a:t>Служба оперативного реагирования</a:t>
                      </a:r>
                      <a:endParaRPr lang="ru-RU" sz="15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9547" marR="69547" marT="0" marB="0"/>
                </a:tc>
              </a:tr>
              <a:tr h="398485">
                <a:tc>
                  <a:txBody>
                    <a:bodyPr/>
                    <a:lstStyle/>
                    <a:p>
                      <a:pPr marR="180340" algn="just">
                        <a:lnSpc>
                          <a:spcPct val="120000"/>
                        </a:lnSpc>
                        <a:spcAft>
                          <a:spcPts val="30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9547" marR="69547" marT="0" marB="0"/>
                </a:tc>
                <a:tc>
                  <a:txBody>
                    <a:bodyPr/>
                    <a:lstStyle/>
                    <a:p>
                      <a:pPr marR="180340" algn="just">
                        <a:lnSpc>
                          <a:spcPct val="120000"/>
                        </a:lnSpc>
                        <a:spcAft>
                          <a:spcPts val="300"/>
                        </a:spcAft>
                      </a:pPr>
                      <a:r>
                        <a:rPr lang="ru-RU" sz="1500" b="1" dirty="0">
                          <a:effectLst/>
                        </a:rPr>
                        <a:t>Электронные платежи на транспорте</a:t>
                      </a:r>
                      <a:endParaRPr lang="ru-RU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9547" marR="69547" marT="0" marB="0"/>
                </a:tc>
              </a:tr>
              <a:tr h="398485">
                <a:tc>
                  <a:txBody>
                    <a:bodyPr/>
                    <a:lstStyle/>
                    <a:p>
                      <a:pPr marR="180340" algn="just">
                        <a:lnSpc>
                          <a:spcPct val="120000"/>
                        </a:lnSpc>
                        <a:spcAft>
                          <a:spcPts val="30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9547" marR="69547" marT="0" marB="0"/>
                </a:tc>
                <a:tc>
                  <a:txBody>
                    <a:bodyPr/>
                    <a:lstStyle/>
                    <a:p>
                      <a:pPr marR="180340" algn="just">
                        <a:lnSpc>
                          <a:spcPct val="120000"/>
                        </a:lnSpc>
                        <a:spcAft>
                          <a:spcPts val="300"/>
                        </a:spcAft>
                      </a:pPr>
                      <a:r>
                        <a:rPr lang="ru-RU" sz="1500" b="1" dirty="0">
                          <a:effectLst/>
                        </a:rPr>
                        <a:t>Персональная безопасность, связанная с дорожным движением</a:t>
                      </a:r>
                      <a:endParaRPr lang="ru-RU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9547" marR="69547" marT="0" marB="0"/>
                </a:tc>
              </a:tr>
              <a:tr h="398485">
                <a:tc>
                  <a:txBody>
                    <a:bodyPr/>
                    <a:lstStyle/>
                    <a:p>
                      <a:pPr marR="180340" algn="just">
                        <a:lnSpc>
                          <a:spcPct val="120000"/>
                        </a:lnSpc>
                        <a:spcAft>
                          <a:spcPts val="30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9547" marR="69547" marT="0" marB="0"/>
                </a:tc>
                <a:tc>
                  <a:txBody>
                    <a:bodyPr/>
                    <a:lstStyle/>
                    <a:p>
                      <a:pPr marR="180340" algn="just">
                        <a:lnSpc>
                          <a:spcPct val="120000"/>
                        </a:lnSpc>
                        <a:spcAft>
                          <a:spcPts val="300"/>
                        </a:spcAft>
                      </a:pPr>
                      <a:r>
                        <a:rPr lang="ru-RU" sz="1500" b="1">
                          <a:effectLst/>
                        </a:rPr>
                        <a:t>Мониторинг погодных условий и состояния окружающей среды</a:t>
                      </a:r>
                      <a:endParaRPr lang="ru-RU" sz="15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9547" marR="69547" marT="0" marB="0"/>
                </a:tc>
              </a:tr>
              <a:tr h="398485">
                <a:tc>
                  <a:txBody>
                    <a:bodyPr/>
                    <a:lstStyle/>
                    <a:p>
                      <a:pPr marR="180340" algn="just">
                        <a:lnSpc>
                          <a:spcPct val="120000"/>
                        </a:lnSpc>
                        <a:spcAft>
                          <a:spcPts val="30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9547" marR="69547" marT="0" marB="0"/>
                </a:tc>
                <a:tc>
                  <a:txBody>
                    <a:bodyPr/>
                    <a:lstStyle/>
                    <a:p>
                      <a:pPr marR="180340" algn="just">
                        <a:lnSpc>
                          <a:spcPct val="120000"/>
                        </a:lnSpc>
                        <a:spcAft>
                          <a:spcPts val="300"/>
                        </a:spcAft>
                      </a:pPr>
                      <a:r>
                        <a:rPr lang="ru-RU" sz="1500" b="1">
                          <a:effectLst/>
                        </a:rPr>
                        <a:t>Управление и координация при чрезвычайных ситуациях</a:t>
                      </a:r>
                      <a:endParaRPr lang="ru-RU" sz="15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9547" marR="69547" marT="0" marB="0"/>
                </a:tc>
              </a:tr>
              <a:tr h="398485">
                <a:tc>
                  <a:txBody>
                    <a:bodyPr/>
                    <a:lstStyle/>
                    <a:p>
                      <a:pPr marR="180340" algn="just">
                        <a:lnSpc>
                          <a:spcPct val="120000"/>
                        </a:lnSpc>
                        <a:spcAft>
                          <a:spcPts val="30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9547" marR="69547" marT="0" marB="0"/>
                </a:tc>
                <a:tc>
                  <a:txBody>
                    <a:bodyPr/>
                    <a:lstStyle/>
                    <a:p>
                      <a:pPr marR="180340" algn="just">
                        <a:lnSpc>
                          <a:spcPct val="120000"/>
                        </a:lnSpc>
                        <a:spcAft>
                          <a:spcPts val="300"/>
                        </a:spcAft>
                      </a:pPr>
                      <a:r>
                        <a:rPr lang="ru-RU" sz="1500" b="1" dirty="0">
                          <a:effectLst/>
                        </a:rPr>
                        <a:t>Национальная безопасность</a:t>
                      </a:r>
                      <a:endParaRPr lang="ru-RU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9547" marR="69547" marT="0" marB="0"/>
                </a:tc>
              </a:tr>
              <a:tr h="398485">
                <a:tc>
                  <a:txBody>
                    <a:bodyPr/>
                    <a:lstStyle/>
                    <a:p>
                      <a:pPr marR="180340" algn="just">
                        <a:lnSpc>
                          <a:spcPct val="120000"/>
                        </a:lnSpc>
                        <a:spcAft>
                          <a:spcPts val="300"/>
                        </a:spcAft>
                      </a:pPr>
                      <a:r>
                        <a:rPr lang="ru-RU" sz="12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9547" marR="69547" marT="0" marB="0"/>
                </a:tc>
                <a:tc>
                  <a:txBody>
                    <a:bodyPr/>
                    <a:lstStyle/>
                    <a:p>
                      <a:pPr marR="180340" algn="just">
                        <a:lnSpc>
                          <a:spcPct val="120000"/>
                        </a:lnSpc>
                        <a:spcAft>
                          <a:spcPts val="300"/>
                        </a:spcAft>
                      </a:pPr>
                      <a:r>
                        <a:rPr lang="ru-RU" sz="1500" b="1" dirty="0">
                          <a:effectLst/>
                        </a:rPr>
                        <a:t>Управление данными ИТС</a:t>
                      </a:r>
                      <a:endParaRPr lang="ru-RU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9547" marR="69547" marT="0" marB="0"/>
                </a:tc>
              </a:tr>
            </a:tbl>
          </a:graphicData>
        </a:graphic>
      </p:graphicFrame>
      <p:pic>
        <p:nvPicPr>
          <p:cNvPr id="5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466186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346" y="303274"/>
            <a:ext cx="9696354" cy="642346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Сервисы и Системы (Пример) 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38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110393" y="855236"/>
          <a:ext cx="9813875" cy="6325477"/>
        </p:xfrm>
        <a:graphic>
          <a:graphicData uri="http://schemas.openxmlformats.org/drawingml/2006/table">
            <a:tbl>
              <a:tblPr firstRow="1" firstCol="1" bandRow="1"/>
              <a:tblGrid>
                <a:gridCol w="980634"/>
                <a:gridCol w="737650"/>
                <a:gridCol w="980634"/>
                <a:gridCol w="902533"/>
                <a:gridCol w="659540"/>
                <a:gridCol w="409611"/>
                <a:gridCol w="409611"/>
                <a:gridCol w="659540"/>
                <a:gridCol w="659540"/>
                <a:gridCol w="574501"/>
                <a:gridCol w="573916"/>
                <a:gridCol w="492345"/>
                <a:gridCol w="659540"/>
                <a:gridCol w="659540"/>
                <a:gridCol w="454740"/>
              </a:tblGrid>
              <a:tr h="87485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 п</a:t>
                      </a:r>
                      <a:r>
                        <a:rPr lang="en-US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Сервисный домен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Сервисная группа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Сервис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Системы обеспечивающие сервисы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718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Система мониторинга параметров транспортных потоков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АСУ ДД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Система связи и ПД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АСУ ГПТ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Система навигационно - информационного обеспечения участников дорожного движения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Система мониторинга и управления ЕГПП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Система автоматизированных комплексов контроля соблюдения ПДД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Система видеонаблюдения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Система контроля грузового транспорта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Система электронных платежей на транспорте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Интегрирующая система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488998"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Информирование участников движения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1.1 Предварительное информирование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Предварительное информирование о транспортной ситуации на УДС.</a:t>
                      </a:r>
                      <a:endParaRPr lang="ru-RU" sz="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1B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1B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1B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1B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1B11"/>
                    </a:solidFill>
                  </a:tcPr>
                </a:tc>
              </a:tr>
              <a:tr h="6112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Предварительное информирование о состоянии функционирования дорожных объектов.</a:t>
                      </a:r>
                      <a:endParaRPr lang="ru-RU" sz="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1B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1B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1B11"/>
                    </a:solidFill>
                  </a:tcPr>
                </a:tc>
              </a:tr>
              <a:tr h="6112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Предварительное информирование о графике движения общественного транспорта.</a:t>
                      </a:r>
                      <a:endParaRPr lang="ru-RU" sz="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1B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1B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1B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1B11"/>
                    </a:solidFill>
                  </a:tcPr>
                </a:tc>
              </a:tr>
              <a:tr h="7335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Предварительное информирование о наличии свободных парковочных мест в районе места назначения.</a:t>
                      </a:r>
                      <a:endParaRPr lang="ru-RU" sz="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1B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1B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1B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1B11"/>
                    </a:solidFill>
                  </a:tcPr>
                </a:tc>
              </a:tr>
              <a:tr h="6112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1.2. Информирование в процессе движения.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Информирование в процессе движения о местах дислокации придорожных объектов.</a:t>
                      </a:r>
                      <a:endParaRPr lang="ru-RU" sz="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1B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1B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1B11"/>
                    </a:solidFill>
                  </a:tcPr>
                </a:tc>
              </a:tr>
              <a:tr h="6112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Информирование в процессе движения о загруженности УДС по предполагаемому маршруту движения.</a:t>
                      </a:r>
                      <a:endParaRPr lang="ru-RU" sz="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1B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1B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1B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1B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1B11"/>
                    </a:solidFill>
                  </a:tcPr>
                </a:tc>
              </a:tr>
              <a:tr h="6112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Информирование в процессе движения о наличии свободных мест на парковках в месте назначения.</a:t>
                      </a:r>
                      <a:endParaRPr lang="ru-RU" sz="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1B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1B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1B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83" marR="7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1B1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074496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472" y="914365"/>
            <a:ext cx="9692444" cy="642346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Общие принципы информационного обмена в ИТС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39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0139" y="1748323"/>
            <a:ext cx="5815093" cy="2625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28" dirty="0"/>
          </a:p>
          <a:p>
            <a:r>
              <a:rPr lang="ru-RU" sz="2028" dirty="0"/>
              <a:t>- своевременное, точное и исчерпывающее информирование заинтересованных лиц;</a:t>
            </a:r>
          </a:p>
          <a:p>
            <a:r>
              <a:rPr lang="ru-RU" sz="2028" dirty="0"/>
              <a:t>- выстраивание отношений на основе сложившейся деловой практики и этических норм;</a:t>
            </a:r>
          </a:p>
          <a:p>
            <a:r>
              <a:rPr lang="ru-RU" sz="2028" dirty="0"/>
              <a:t>- взаимное уважение и учет интересов всех сторон</a:t>
            </a:r>
            <a:r>
              <a:rPr lang="ru-RU" dirty="0"/>
              <a:t>.</a:t>
            </a:r>
          </a:p>
        </p:txBody>
      </p:sp>
      <p:pic>
        <p:nvPicPr>
          <p:cNvPr id="5" name="Рисунок 4" descr="http://www.profingenerstroy.ru/usr/image/share/foto_obj/ASUDDKAD/spy2_resize_1024_smal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139" y="4449457"/>
            <a:ext cx="2907546" cy="2176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://im8-tub-ru.yandex.net/i?id=519314442-34-72&amp;n=2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263" y="4449456"/>
            <a:ext cx="3068872" cy="216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g-fotki.yandex.ru/get/5811/34458217.14/0_537b0_3106ccb8_XL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838" y="4449456"/>
            <a:ext cx="2852393" cy="216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900533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34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Пользователи ИТС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4</a:t>
            </a:fld>
            <a:endParaRPr lang="ru-RU" dirty="0"/>
          </a:p>
        </p:txBody>
      </p:sp>
      <p:pic>
        <p:nvPicPr>
          <p:cNvPr id="53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17231" y="1236455"/>
            <a:ext cx="904113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Целевыми группами пользователей услуг и сервисов ИТС на автомобильных дорогах федерального значения являются: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Население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Пассажиры – пользователи услуг наземного пассажирского транспорта;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 дорожного движения, перемещающиеся на автотранспорте.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Хозяйствующие субъекты (бизнес)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Частные и государственные грузоперевозчики, грузоотправители и грузополучатели;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Службы дорожного строительства и эксплуатации;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Провайдеры информационных услуг;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Проектные организации.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Органы управления автомобильных дорог и государственные службы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Органы управления Росавтодор и Государственной компании «Автодор»;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Государственные службы – МЧС, МВД, Скорая помощь и другие подобные службы, использующие автотранспорт;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Государственные автоперевозчики.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98531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40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Режимы ИТС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3647" y="1609194"/>
            <a:ext cx="9460621" cy="4307215"/>
          </a:xfrm>
          <a:prstGeom prst="rect">
            <a:avLst/>
          </a:prstGeom>
          <a:solidFill>
            <a:srgbClr val="FFCBCB"/>
          </a:solidFill>
        </p:spPr>
        <p:txBody>
          <a:bodyPr wrap="square">
            <a:spAutoFit/>
          </a:bodyPr>
          <a:lstStyle/>
          <a:p>
            <a:r>
              <a:rPr lang="ru-RU" u="sng" dirty="0"/>
              <a:t>Режим №1</a:t>
            </a:r>
            <a:r>
              <a:rPr lang="ru-RU" dirty="0"/>
              <a:t> – нормальный (штатный) режим работы;</a:t>
            </a:r>
          </a:p>
          <a:p>
            <a:r>
              <a:rPr lang="ru-RU" dirty="0"/>
              <a:t>Подрежимы штатного режима функционирования:</a:t>
            </a:r>
          </a:p>
          <a:p>
            <a:pPr lvl="0"/>
            <a:r>
              <a:rPr lang="ru-RU" dirty="0"/>
              <a:t>возникновение инцидентов;</a:t>
            </a:r>
          </a:p>
          <a:p>
            <a:pPr lvl="0"/>
            <a:r>
              <a:rPr lang="ru-RU" dirty="0"/>
              <a:t>сервисного обслуживания;</a:t>
            </a:r>
          </a:p>
          <a:p>
            <a:pPr lvl="0"/>
            <a:r>
              <a:rPr lang="ru-RU" dirty="0"/>
              <a:t>аварийный (характеризуется отказом одного или нескольких компонентов программного и (или) технического обеспечения);</a:t>
            </a:r>
          </a:p>
          <a:p>
            <a:pPr lvl="0"/>
            <a:r>
              <a:rPr lang="ru-RU" dirty="0"/>
              <a:t>восстановления;</a:t>
            </a:r>
          </a:p>
          <a:p>
            <a:pPr lvl="0"/>
            <a:r>
              <a:rPr lang="ru-RU" dirty="0"/>
              <a:t>автономный (для отдельных компонентов).</a:t>
            </a:r>
          </a:p>
          <a:p>
            <a:r>
              <a:rPr lang="ru-RU" dirty="0"/>
              <a:t> </a:t>
            </a:r>
          </a:p>
          <a:p>
            <a:r>
              <a:rPr lang="ru-RU" u="sng" dirty="0"/>
              <a:t>Режим №2</a:t>
            </a:r>
            <a:r>
              <a:rPr lang="ru-RU" dirty="0"/>
              <a:t> – специальный штатный режим работы при проведении в </a:t>
            </a:r>
            <a:r>
              <a:rPr lang="ru-RU" dirty="0" smtClean="0"/>
              <a:t>городе </a:t>
            </a:r>
            <a:r>
              <a:rPr lang="ru-RU" dirty="0"/>
              <a:t>плановых массовых спортивных, культурных или каких либо специальных общественных </a:t>
            </a:r>
            <a:r>
              <a:rPr lang="ru-RU" dirty="0" smtClean="0"/>
              <a:t>мероприятий. </a:t>
            </a:r>
          </a:p>
          <a:p>
            <a:endParaRPr lang="ru-RU" dirty="0"/>
          </a:p>
          <a:p>
            <a:r>
              <a:rPr lang="ru-RU" u="sng" dirty="0"/>
              <a:t>Режим №3</a:t>
            </a:r>
            <a:r>
              <a:rPr lang="ru-RU" dirty="0"/>
              <a:t> – режим Чрезвычайной ситуации, при которой требуется массовая эвакуация населения. </a:t>
            </a: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081971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41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2285" y="207984"/>
            <a:ext cx="9041130" cy="1260211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требования по информационному обмену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7804" y="1121109"/>
            <a:ext cx="9129443" cy="5243743"/>
          </a:xfrm>
          <a:prstGeom prst="rect">
            <a:avLst/>
          </a:prstGeom>
          <a:solidFill>
            <a:srgbClr val="FFE7E7"/>
          </a:solidFill>
        </p:spPr>
        <p:txBody>
          <a:bodyPr wrap="square">
            <a:spAutoFit/>
          </a:bodyPr>
          <a:lstStyle/>
          <a:p>
            <a:r>
              <a:rPr lang="ru-RU" sz="1116" b="1" dirty="0"/>
              <a:t>Требования к подсистемам (сервисам) ИТС по информационному обмену.</a:t>
            </a:r>
            <a:endParaRPr lang="ru-RU" sz="1116" dirty="0"/>
          </a:p>
          <a:p>
            <a:r>
              <a:rPr lang="ru-RU" sz="1116" dirty="0"/>
              <a:t>Подсистемы (сервисы) ИТС должны:</a:t>
            </a:r>
          </a:p>
          <a:p>
            <a:pPr marL="173867" indent="-173867" algn="just">
              <a:buFont typeface="Arial" pitchFamily="34" charset="0"/>
              <a:buChar char="•"/>
            </a:pPr>
            <a:r>
              <a:rPr lang="ru-RU" sz="1116" dirty="0"/>
              <a:t>осуществлять информационное взаимодействие на базе единых стандартов, форматов данных и технологий, используемых в ИТС;</a:t>
            </a:r>
          </a:p>
          <a:p>
            <a:pPr marL="173867" indent="-173867" algn="just">
              <a:buFont typeface="Arial" pitchFamily="34" charset="0"/>
              <a:buChar char="•"/>
            </a:pPr>
            <a:r>
              <a:rPr lang="ru-RU" sz="1116" dirty="0"/>
              <a:t>обеспечивать интеграцию с организациями и ведомствами, задействованными в обеспечении транспортного </a:t>
            </a:r>
            <a:r>
              <a:rPr lang="ru-RU" sz="1116" dirty="0" smtClean="0"/>
              <a:t>обслуживания;</a:t>
            </a:r>
            <a:endParaRPr lang="ru-RU" sz="1116" dirty="0"/>
          </a:p>
          <a:p>
            <a:pPr marL="173867" indent="-173867" algn="just">
              <a:buFont typeface="Arial" pitchFamily="34" charset="0"/>
              <a:buChar char="•"/>
            </a:pPr>
            <a:r>
              <a:rPr lang="ru-RU" sz="1116" dirty="0"/>
              <a:t>обеспечивать интеграцию с подсистемами (сервисами) в части получения сведений об авторизованном пользователе, определения набора и содержания функций, предоставляемых данному пользователю, и организации его доступа к разрешенным функциям.</a:t>
            </a:r>
          </a:p>
          <a:p>
            <a:pPr lvl="0"/>
            <a:endParaRPr lang="ru-RU" sz="1116" dirty="0"/>
          </a:p>
          <a:p>
            <a:r>
              <a:rPr lang="ru-RU" sz="1116" b="1" dirty="0"/>
              <a:t>Требования к способам и средствам связи для информационного обмена между подсистемами (сервисами) ИТС:</a:t>
            </a:r>
            <a:endParaRPr lang="ru-RU" sz="1116" dirty="0"/>
          </a:p>
          <a:p>
            <a:pPr marL="173867" indent="-173867" algn="just">
              <a:buFont typeface="Arial" pitchFamily="34" charset="0"/>
              <a:buChar char="•"/>
            </a:pPr>
            <a:r>
              <a:rPr lang="ru-RU" sz="1116" dirty="0"/>
              <a:t>в целях повышения устойчивости к электромагнитным помехам и усиления защиты от несанкционированного доступа в качестве среды передачи данных между оборудованием функциональных подсистем (сервисов) ИТС и Информационно-аналитическим центром, а также периферийным оборудованием должны использоваться, как правило, выделенные волоконно-оптические линии </a:t>
            </a:r>
            <a:r>
              <a:rPr lang="ru-RU" sz="1116" dirty="0" smtClean="0"/>
              <a:t>связи для </a:t>
            </a:r>
            <a:r>
              <a:rPr lang="ru-RU" sz="1116" dirty="0"/>
              <a:t>обмена данными с периферийным оборудованием следует использовать технологию </a:t>
            </a:r>
            <a:r>
              <a:rPr lang="ru-RU" sz="1116" dirty="0" err="1"/>
              <a:t>Industrial</a:t>
            </a:r>
            <a:r>
              <a:rPr lang="ru-RU" sz="1116" dirty="0"/>
              <a:t> Ethernet; для организации аварийных каналов связи, а также при технической невозможности или экономической нецелесообразности применения ВОЛС предусмотреть организацию беспроводных способов передачи данных;</a:t>
            </a:r>
          </a:p>
          <a:p>
            <a:pPr marL="173867" indent="-173867" algn="just">
              <a:buFont typeface="Arial" pitchFamily="34" charset="0"/>
              <a:buChar char="•"/>
            </a:pPr>
            <a:r>
              <a:rPr lang="ru-RU" sz="1116" dirty="0"/>
              <a:t>стандарт беспроводного способа передачи данных необходимо определять на стадии проектных работ с учетом его надежности, защиты от несанкционированного доступа, экономической целесообразности с учетом места дислокации оборудования ИТС и требований к его функционалу;</a:t>
            </a:r>
          </a:p>
          <a:p>
            <a:pPr marL="173867" indent="-173867" algn="just">
              <a:buFont typeface="Arial" pitchFamily="34" charset="0"/>
              <a:buChar char="•"/>
            </a:pPr>
            <a:r>
              <a:rPr lang="ru-RU" sz="1116" dirty="0"/>
              <a:t>обмен информацией между отдельными компонентами ИТС (при применении ВОЛС) должен осуществляться по сети Ethernet 10/100/1000 с автоопределением скорости; при этом должен использоваться стек протоколов TCP/IP.</a:t>
            </a:r>
          </a:p>
          <a:p>
            <a:pPr marL="173867" indent="-173867">
              <a:buFont typeface="Arial" pitchFamily="34" charset="0"/>
              <a:buChar char="•"/>
            </a:pPr>
            <a:endParaRPr lang="ru-RU" sz="1116" dirty="0"/>
          </a:p>
          <a:p>
            <a:r>
              <a:rPr lang="ru-RU" sz="1116" b="1" dirty="0"/>
              <a:t>Требования к программной и информационной совместимости подсистем (сервисов) ИТС:</a:t>
            </a:r>
            <a:endParaRPr lang="ru-RU" sz="1116" dirty="0"/>
          </a:p>
          <a:p>
            <a:pPr marL="173867" indent="-173867" algn="just">
              <a:buFont typeface="Arial" pitchFamily="34" charset="0"/>
              <a:buChar char="•"/>
            </a:pPr>
            <a:r>
              <a:rPr lang="ru-RU" sz="1116" dirty="0"/>
              <a:t>в части программной совместимости должна быть обеспечена совместимость компонентов, реализованных на платформе базовой операционной системы, с основными производителями аппаратного обеспечения, сетевых плат;</a:t>
            </a:r>
          </a:p>
          <a:p>
            <a:pPr marL="173867" indent="-173867" algn="just">
              <a:buFont typeface="Arial" pitchFamily="34" charset="0"/>
              <a:buChar char="•"/>
            </a:pPr>
            <a:r>
              <a:rPr lang="ru-RU" sz="1116" dirty="0"/>
              <a:t>операционная система, в рамках которой должен функционировать Транспортный центр управления, должна обеспечивать возможность поддержки RAID-массивов;</a:t>
            </a:r>
          </a:p>
          <a:p>
            <a:pPr marL="173867" indent="-173867" algn="just">
              <a:buFont typeface="Arial" pitchFamily="34" charset="0"/>
              <a:buChar char="•"/>
            </a:pPr>
            <a:r>
              <a:rPr lang="ru-RU" sz="1116" dirty="0"/>
              <a:t>в части информационной совместимости должны использоваться стандартные протоколы сетевого и информационного взаимодействия.</a:t>
            </a:r>
          </a:p>
        </p:txBody>
      </p:sp>
      <p:pic>
        <p:nvPicPr>
          <p:cNvPr id="5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550538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42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виды информации для электронного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взаимообмена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4687" y="1486572"/>
            <a:ext cx="9350228" cy="4967472"/>
          </a:xfrm>
          <a:prstGeom prst="rect">
            <a:avLst/>
          </a:prstGeom>
          <a:solidFill>
            <a:srgbClr val="FFE7E7"/>
          </a:solidFill>
        </p:spPr>
        <p:txBody>
          <a:bodyPr wrap="square">
            <a:spAutoFit/>
          </a:bodyPr>
          <a:lstStyle/>
          <a:p>
            <a:pPr marL="289779" indent="-289779">
              <a:buFont typeface="Arial" pitchFamily="34" charset="0"/>
              <a:buChar char="•"/>
            </a:pPr>
            <a:r>
              <a:rPr lang="ru-RU" sz="2839" dirty="0"/>
              <a:t>данные о загруженности дорог;</a:t>
            </a:r>
          </a:p>
          <a:p>
            <a:pPr marL="289779" indent="-289779">
              <a:buFont typeface="Arial" pitchFamily="34" charset="0"/>
              <a:buChar char="•"/>
            </a:pPr>
            <a:r>
              <a:rPr lang="ru-RU" sz="2839" dirty="0"/>
              <a:t>данные о погодных условиях;</a:t>
            </a:r>
          </a:p>
          <a:p>
            <a:pPr marL="289779" indent="-289779">
              <a:buFont typeface="Arial" pitchFamily="34" charset="0"/>
              <a:buChar char="•"/>
            </a:pPr>
            <a:r>
              <a:rPr lang="ru-RU" sz="2839" dirty="0"/>
              <a:t>видеоинформация (оперативная и архивная);</a:t>
            </a:r>
          </a:p>
          <a:p>
            <a:pPr marL="289779" indent="-289779">
              <a:buFont typeface="Arial" pitchFamily="34" charset="0"/>
              <a:buChar char="•"/>
            </a:pPr>
            <a:r>
              <a:rPr lang="ru-RU" sz="2839" dirty="0"/>
              <a:t>уведомление о планируемых и проходящих дорожных работах;</a:t>
            </a:r>
          </a:p>
          <a:p>
            <a:pPr marL="289779" indent="-289779">
              <a:buFont typeface="Arial" pitchFamily="34" charset="0"/>
              <a:buChar char="•"/>
            </a:pPr>
            <a:r>
              <a:rPr lang="ru-RU" sz="2839" dirty="0"/>
              <a:t>уведомление об инцидентах на транспорте;</a:t>
            </a:r>
          </a:p>
          <a:p>
            <a:pPr marL="289779" indent="-289779">
              <a:buFont typeface="Arial" pitchFamily="34" charset="0"/>
              <a:buChar char="•"/>
            </a:pPr>
            <a:r>
              <a:rPr lang="ru-RU" sz="2839" dirty="0"/>
              <a:t>уведомление о чрезвычайных ситуациях на транспорте;</a:t>
            </a:r>
          </a:p>
          <a:p>
            <a:pPr marL="289779" indent="-289779">
              <a:buFont typeface="Arial" pitchFamily="34" charset="0"/>
              <a:buChar char="•"/>
            </a:pPr>
            <a:r>
              <a:rPr lang="ru-RU" sz="2839" dirty="0"/>
              <a:t>уведомление о планируемых и проходящих массовых мероприятиях, влияющих на организацию дорожного движениях.</a:t>
            </a:r>
          </a:p>
        </p:txBody>
      </p:sp>
      <p:pic>
        <p:nvPicPr>
          <p:cNvPr id="5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421564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025" y="915553"/>
            <a:ext cx="9692444" cy="642346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 инфокоммуникационных технологий в развитии транспорта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43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304" y="1888976"/>
            <a:ext cx="5219091" cy="5099387"/>
          </a:xfrm>
          <a:prstGeom prst="rect">
            <a:avLst/>
          </a:prstGeom>
        </p:spPr>
      </p:pic>
      <p:pic>
        <p:nvPicPr>
          <p:cNvPr id="5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271711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284" y="414125"/>
            <a:ext cx="9041130" cy="1260211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используемые для построения навигационных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приложений ИТС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44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56" y="1804212"/>
            <a:ext cx="9607187" cy="5203960"/>
          </a:xfrm>
          <a:prstGeom prst="rect">
            <a:avLst/>
          </a:prstGeom>
        </p:spPr>
      </p:pic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085971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40750" y="3997966"/>
            <a:ext cx="9629391" cy="3140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5577457" y="4583967"/>
            <a:ext cx="156964" cy="1753167"/>
          </a:xfrm>
          <a:prstGeom prst="rect">
            <a:avLst/>
          </a:prstGeom>
          <a:gradFill rotWithShape="1">
            <a:gsLst>
              <a:gs pos="0">
                <a:srgbClr val="012435"/>
              </a:gs>
              <a:gs pos="100000">
                <a:srgbClr val="000A0F">
                  <a:alpha val="15999"/>
                </a:srgbClr>
              </a:gs>
            </a:gsLst>
            <a:lin ang="0" scaled="1"/>
          </a:gra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1055993" y="707310"/>
            <a:ext cx="8624302" cy="439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ru-RU" sz="2434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Технические комплексы ИТС и их взаимодействие</a:t>
            </a:r>
          </a:p>
        </p:txBody>
      </p:sp>
      <p:pic>
        <p:nvPicPr>
          <p:cNvPr id="4101" name="Picture 5" descr="t7_ave06_car_gal_27_1024_tcm305-450883"/>
          <p:cNvPicPr>
            <a:picLocks noChangeAspect="1" noChangeArrowheads="1"/>
          </p:cNvPicPr>
          <p:nvPr/>
        </p:nvPicPr>
        <p:blipFill>
          <a:blip r:embed="rId2">
            <a:lum brigh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1" b="26003"/>
          <a:stretch>
            <a:fillRect/>
          </a:stretch>
        </p:blipFill>
        <p:spPr bwMode="auto">
          <a:xfrm>
            <a:off x="6445992" y="5971690"/>
            <a:ext cx="2453872" cy="73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t7_ave06_car_gal_27_1024_tcm305-4508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2" b="24892"/>
          <a:stretch>
            <a:fillRect/>
          </a:stretch>
        </p:blipFill>
        <p:spPr bwMode="auto">
          <a:xfrm>
            <a:off x="1383029" y="5897634"/>
            <a:ext cx="2610835" cy="811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AutoShape 7"/>
          <p:cNvSpPr>
            <a:spLocks noChangeArrowheads="1"/>
          </p:cNvSpPr>
          <p:nvPr/>
        </p:nvSpPr>
        <p:spPr bwMode="auto">
          <a:xfrm flipV="1">
            <a:off x="751685" y="6443383"/>
            <a:ext cx="8859749" cy="695471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653 w 21600"/>
              <a:gd name="T13" fmla="*/ 2653 h 21600"/>
              <a:gd name="T14" fmla="*/ 18947 w 21600"/>
              <a:gd name="T15" fmla="*/ 1894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706" y="21600"/>
                </a:lnTo>
                <a:lnTo>
                  <a:pt x="19894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33333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773452" y="6501341"/>
            <a:ext cx="870278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>
            <a:off x="6264611" y="6501341"/>
            <a:ext cx="315673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908649" y="6501341"/>
            <a:ext cx="47438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8783012" y="6501341"/>
            <a:ext cx="317416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>
            <a:off x="3878757" y="6501341"/>
            <a:ext cx="315673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355786" y="1224129"/>
            <a:ext cx="9531207" cy="153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buFont typeface="Wingdings" pitchFamily="2" charset="2"/>
              <a:buNone/>
            </a:pPr>
            <a:r>
              <a:rPr lang="ru-RU" b="1" i="1" u="sng">
                <a:solidFill>
                  <a:srgbClr val="002060"/>
                </a:solidFill>
              </a:rPr>
              <a:t>Комплекс среды и каналов связи – средств и технологий телематики</a:t>
            </a:r>
          </a:p>
          <a:p>
            <a:pPr algn="ctr">
              <a:buFont typeface="Wingdings" pitchFamily="2" charset="2"/>
              <a:buNone/>
            </a:pPr>
            <a:endParaRPr lang="ru-RU" sz="913">
              <a:solidFill>
                <a:srgbClr val="002060"/>
              </a:solidFill>
            </a:endParaRPr>
          </a:p>
          <a:p>
            <a:pPr algn="ctr">
              <a:buFont typeface="Wingdings" pitchFamily="2" charset="2"/>
              <a:buChar char="ü"/>
            </a:pPr>
            <a:r>
              <a:rPr lang="ru-RU" sz="1014">
                <a:solidFill>
                  <a:srgbClr val="002060"/>
                </a:solidFill>
              </a:rPr>
              <a:t>стандарты передачи данных, предоставляемые операторами сотовой связи;</a:t>
            </a:r>
          </a:p>
          <a:p>
            <a:pPr algn="ctr">
              <a:buFont typeface="Wingdings" pitchFamily="2" charset="2"/>
              <a:buChar char="ü"/>
            </a:pPr>
            <a:r>
              <a:rPr lang="ru-RU" sz="1014">
                <a:solidFill>
                  <a:srgbClr val="002060"/>
                </a:solidFill>
              </a:rPr>
              <a:t>навигационные систем (спутниковые, наземные);</a:t>
            </a:r>
          </a:p>
          <a:p>
            <a:pPr algn="ctr">
              <a:buFont typeface="Wingdings" pitchFamily="2" charset="2"/>
              <a:buChar char="ü"/>
            </a:pPr>
            <a:r>
              <a:rPr lang="ru-RU" sz="1014">
                <a:solidFill>
                  <a:srgbClr val="002060"/>
                </a:solidFill>
              </a:rPr>
              <a:t>беспроводные стандарты авторизованной связи;</a:t>
            </a:r>
          </a:p>
          <a:p>
            <a:pPr algn="ctr">
              <a:buFont typeface="Wingdings" pitchFamily="2" charset="2"/>
              <a:buChar char="ü"/>
            </a:pPr>
            <a:r>
              <a:rPr lang="ru-RU" sz="1014">
                <a:solidFill>
                  <a:srgbClr val="002060"/>
                </a:solidFill>
              </a:rPr>
              <a:t>радиоканалы связи;</a:t>
            </a:r>
          </a:p>
          <a:p>
            <a:pPr algn="ctr">
              <a:buFont typeface="Wingdings" pitchFamily="2" charset="2"/>
              <a:buChar char="ü"/>
            </a:pPr>
            <a:r>
              <a:rPr lang="ru-RU" sz="1014">
                <a:solidFill>
                  <a:srgbClr val="002060"/>
                </a:solidFill>
              </a:rPr>
              <a:t>транкинговая связь;</a:t>
            </a:r>
          </a:p>
          <a:p>
            <a:pPr algn="ctr">
              <a:buFont typeface="Wingdings" pitchFamily="2" charset="2"/>
              <a:buChar char="ü"/>
            </a:pPr>
            <a:r>
              <a:rPr lang="ru-RU" sz="1014">
                <a:solidFill>
                  <a:srgbClr val="002060"/>
                </a:solidFill>
              </a:rPr>
              <a:t>иные стандарты связи.</a:t>
            </a:r>
            <a:endParaRPr lang="ru-RU" sz="1623">
              <a:solidFill>
                <a:srgbClr val="002060"/>
              </a:solidFill>
            </a:endParaRPr>
          </a:p>
        </p:txBody>
      </p:sp>
      <p:sp>
        <p:nvSpPr>
          <p:cNvPr id="4110" name="Line 14"/>
          <p:cNvSpPr>
            <a:spLocks noChangeShapeType="1"/>
          </p:cNvSpPr>
          <p:nvPr/>
        </p:nvSpPr>
        <p:spPr bwMode="auto">
          <a:xfrm>
            <a:off x="3878757" y="6443385"/>
            <a:ext cx="2689318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11" name="Line 15"/>
          <p:cNvSpPr>
            <a:spLocks noChangeShapeType="1"/>
          </p:cNvSpPr>
          <p:nvPr/>
        </p:nvSpPr>
        <p:spPr bwMode="auto">
          <a:xfrm>
            <a:off x="8777779" y="6443385"/>
            <a:ext cx="395898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12" name="Line 16"/>
          <p:cNvSpPr>
            <a:spLocks noChangeShapeType="1"/>
          </p:cNvSpPr>
          <p:nvPr/>
        </p:nvSpPr>
        <p:spPr bwMode="auto">
          <a:xfrm>
            <a:off x="866791" y="6443385"/>
            <a:ext cx="633088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89" name="AutoShape 17"/>
          <p:cNvSpPr>
            <a:spLocks noChangeArrowheads="1"/>
          </p:cNvSpPr>
          <p:nvPr/>
        </p:nvSpPr>
        <p:spPr bwMode="auto">
          <a:xfrm>
            <a:off x="4231055" y="2832409"/>
            <a:ext cx="1819039" cy="144890"/>
          </a:xfrm>
          <a:prstGeom prst="rightArrow">
            <a:avLst>
              <a:gd name="adj1" fmla="val 50278"/>
              <a:gd name="adj2" fmla="val 109753"/>
            </a:avLst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090" name="AutoShape 18"/>
          <p:cNvSpPr>
            <a:spLocks noChangeArrowheads="1"/>
          </p:cNvSpPr>
          <p:nvPr/>
        </p:nvSpPr>
        <p:spPr bwMode="auto">
          <a:xfrm rot="10800000">
            <a:off x="4231053" y="3051354"/>
            <a:ext cx="1820784" cy="144890"/>
          </a:xfrm>
          <a:prstGeom prst="rightArrow">
            <a:avLst>
              <a:gd name="adj1" fmla="val 50278"/>
              <a:gd name="adj2" fmla="val 109858"/>
            </a:avLst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>
            <a:off x="5418749" y="4876965"/>
            <a:ext cx="15870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16" name="Line 20"/>
          <p:cNvSpPr>
            <a:spLocks noChangeShapeType="1"/>
          </p:cNvSpPr>
          <p:nvPr/>
        </p:nvSpPr>
        <p:spPr bwMode="auto">
          <a:xfrm>
            <a:off x="5338523" y="5095910"/>
            <a:ext cx="158708" cy="14649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4117" name="Picture 5" descr="ikd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398" y="4651582"/>
            <a:ext cx="395899" cy="32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8" name="Line 22"/>
          <p:cNvSpPr>
            <a:spLocks noChangeShapeType="1"/>
          </p:cNvSpPr>
          <p:nvPr/>
        </p:nvSpPr>
        <p:spPr bwMode="auto">
          <a:xfrm>
            <a:off x="5734420" y="4876965"/>
            <a:ext cx="158709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4119" name="Picture 7" descr="DSCF1429"/>
          <p:cNvPicPr preferRelativeResize="0">
            <a:picLocks noChangeAspect="1" noChangeArrowheads="1"/>
          </p:cNvPicPr>
          <p:nvPr/>
        </p:nvPicPr>
        <p:blipFill>
          <a:blip r:embed="rId5">
            <a:lum bright="-10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9" t="18234" r="21654" b="41353"/>
          <a:stretch>
            <a:fillRect/>
          </a:stretch>
        </p:blipFill>
        <p:spPr bwMode="auto">
          <a:xfrm>
            <a:off x="5059477" y="4582355"/>
            <a:ext cx="456939" cy="38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0" name="Line 24"/>
          <p:cNvSpPr>
            <a:spLocks noChangeShapeType="1"/>
          </p:cNvSpPr>
          <p:nvPr/>
        </p:nvSpPr>
        <p:spPr bwMode="auto">
          <a:xfrm>
            <a:off x="5418749" y="5168354"/>
            <a:ext cx="15870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21" name="Line 25"/>
          <p:cNvSpPr>
            <a:spLocks noChangeShapeType="1"/>
          </p:cNvSpPr>
          <p:nvPr/>
        </p:nvSpPr>
        <p:spPr bwMode="auto">
          <a:xfrm>
            <a:off x="5734420" y="5168354"/>
            <a:ext cx="158709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22" name="Line 26"/>
          <p:cNvSpPr>
            <a:spLocks noChangeShapeType="1"/>
          </p:cNvSpPr>
          <p:nvPr/>
        </p:nvSpPr>
        <p:spPr bwMode="auto">
          <a:xfrm>
            <a:off x="5893129" y="5021855"/>
            <a:ext cx="0" cy="21894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4123" name="Picture 5" descr="C:\Documents and Settings\факеров\Мои документы\Мои рисунки\11707478765086.jpg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" t="63768" r="75349" b="1691"/>
          <a:stretch>
            <a:fillRect/>
          </a:stretch>
        </p:blipFill>
        <p:spPr bwMode="auto">
          <a:xfrm>
            <a:off x="6712831" y="5168356"/>
            <a:ext cx="573790" cy="55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4" name="Rectangle 28"/>
          <p:cNvSpPr>
            <a:spLocks noChangeArrowheads="1"/>
          </p:cNvSpPr>
          <p:nvPr/>
        </p:nvSpPr>
        <p:spPr bwMode="auto">
          <a:xfrm>
            <a:off x="6922116" y="4583967"/>
            <a:ext cx="156964" cy="1606668"/>
          </a:xfrm>
          <a:prstGeom prst="rect">
            <a:avLst/>
          </a:prstGeom>
          <a:gradFill rotWithShape="1">
            <a:gsLst>
              <a:gs pos="0">
                <a:srgbClr val="012435"/>
              </a:gs>
              <a:gs pos="100000">
                <a:srgbClr val="000A0F">
                  <a:alpha val="15999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125" name="Рисунок 5" descr="clip_image002"/>
          <p:cNvPicPr preferRelativeResize="0">
            <a:picLocks noChangeAspect="1" noChangeArrowheads="1"/>
          </p:cNvPicPr>
          <p:nvPr/>
        </p:nvPicPr>
        <p:blipFill>
          <a:blip r:embed="rId7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 t="26880" r="52879" b="27370"/>
          <a:stretch>
            <a:fillRect/>
          </a:stretch>
        </p:blipFill>
        <p:spPr bwMode="auto">
          <a:xfrm>
            <a:off x="6526217" y="4588795"/>
            <a:ext cx="948761" cy="43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6" name="Line 30"/>
          <p:cNvSpPr>
            <a:spLocks noChangeShapeType="1"/>
          </p:cNvSpPr>
          <p:nvPr/>
        </p:nvSpPr>
        <p:spPr bwMode="auto">
          <a:xfrm>
            <a:off x="5814647" y="5021855"/>
            <a:ext cx="156964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27" name="Line 31"/>
          <p:cNvSpPr>
            <a:spLocks noChangeShapeType="1"/>
          </p:cNvSpPr>
          <p:nvPr/>
        </p:nvSpPr>
        <p:spPr bwMode="auto">
          <a:xfrm flipV="1">
            <a:off x="3360776" y="5094299"/>
            <a:ext cx="1820784" cy="658445"/>
          </a:xfrm>
          <a:prstGeom prst="line">
            <a:avLst/>
          </a:prstGeom>
          <a:noFill/>
          <a:ln w="6350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28" name="Line 32"/>
          <p:cNvSpPr>
            <a:spLocks noChangeShapeType="1"/>
          </p:cNvSpPr>
          <p:nvPr/>
        </p:nvSpPr>
        <p:spPr bwMode="auto">
          <a:xfrm flipH="1">
            <a:off x="3441002" y="5240801"/>
            <a:ext cx="1819038" cy="658444"/>
          </a:xfrm>
          <a:prstGeom prst="line">
            <a:avLst/>
          </a:prstGeom>
          <a:noFill/>
          <a:ln w="6350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29" name="Line 33"/>
          <p:cNvSpPr>
            <a:spLocks noChangeShapeType="1"/>
          </p:cNvSpPr>
          <p:nvPr/>
        </p:nvSpPr>
        <p:spPr bwMode="auto">
          <a:xfrm>
            <a:off x="3836900" y="6118188"/>
            <a:ext cx="2452127" cy="0"/>
          </a:xfrm>
          <a:prstGeom prst="line">
            <a:avLst/>
          </a:prstGeom>
          <a:noFill/>
          <a:ln w="63500">
            <a:solidFill>
              <a:srgbClr val="00008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30" name="Line 34"/>
          <p:cNvSpPr>
            <a:spLocks noChangeShapeType="1"/>
          </p:cNvSpPr>
          <p:nvPr/>
        </p:nvSpPr>
        <p:spPr bwMode="auto">
          <a:xfrm>
            <a:off x="3993865" y="6263078"/>
            <a:ext cx="2452127" cy="0"/>
          </a:xfrm>
          <a:prstGeom prst="line">
            <a:avLst/>
          </a:prstGeom>
          <a:noFill/>
          <a:ln w="6350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31" name="Line 35"/>
          <p:cNvSpPr>
            <a:spLocks noChangeShapeType="1"/>
          </p:cNvSpPr>
          <p:nvPr/>
        </p:nvSpPr>
        <p:spPr bwMode="auto">
          <a:xfrm flipV="1">
            <a:off x="8582447" y="5752745"/>
            <a:ext cx="870278" cy="293000"/>
          </a:xfrm>
          <a:prstGeom prst="line">
            <a:avLst/>
          </a:prstGeom>
          <a:noFill/>
          <a:ln w="63500">
            <a:solidFill>
              <a:srgbClr val="000080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08" name="Rectangle 36"/>
          <p:cNvSpPr>
            <a:spLocks noChangeArrowheads="1"/>
          </p:cNvSpPr>
          <p:nvPr/>
        </p:nvSpPr>
        <p:spPr bwMode="auto">
          <a:xfrm>
            <a:off x="671458" y="2611854"/>
            <a:ext cx="3243924" cy="803335"/>
          </a:xfrm>
          <a:prstGeom prst="rect">
            <a:avLst/>
          </a:prstGeom>
          <a:solidFill>
            <a:srgbClr val="C0C0C0"/>
          </a:solidFill>
          <a:ln w="28575">
            <a:solidFill>
              <a:srgbClr val="333333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b="1" i="1" u="sng" dirty="0">
                <a:solidFill>
                  <a:srgbClr val="002060"/>
                </a:solidFill>
              </a:rPr>
              <a:t>Бортовой комплекс</a:t>
            </a:r>
            <a:endParaRPr lang="en-US" b="1" i="1" u="sng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en-US" sz="1420" b="1" dirty="0">
                <a:solidFill>
                  <a:srgbClr val="CC0000"/>
                </a:solidFill>
              </a:rPr>
              <a:t>V</a:t>
            </a:r>
            <a:r>
              <a:rPr lang="ru-RU" sz="1420" b="1" dirty="0">
                <a:solidFill>
                  <a:srgbClr val="CC0000"/>
                </a:solidFill>
              </a:rPr>
              <a:t> </a:t>
            </a:r>
            <a:r>
              <a:rPr lang="en-US" sz="1420" b="1" dirty="0">
                <a:solidFill>
                  <a:srgbClr val="CC0000"/>
                </a:solidFill>
              </a:rPr>
              <a:t>(vehicle)</a:t>
            </a:r>
            <a:endParaRPr lang="ru-RU" sz="1420" b="1" i="1" u="sng" dirty="0">
              <a:solidFill>
                <a:srgbClr val="2B13BD"/>
              </a:solidFill>
            </a:endParaRPr>
          </a:p>
        </p:txBody>
      </p:sp>
      <p:sp>
        <p:nvSpPr>
          <p:cNvPr id="3109" name="Rectangle 37"/>
          <p:cNvSpPr>
            <a:spLocks noChangeArrowheads="1"/>
          </p:cNvSpPr>
          <p:nvPr/>
        </p:nvSpPr>
        <p:spPr bwMode="auto">
          <a:xfrm>
            <a:off x="6445992" y="2611854"/>
            <a:ext cx="3243924" cy="801724"/>
          </a:xfrm>
          <a:prstGeom prst="rect">
            <a:avLst/>
          </a:prstGeom>
          <a:solidFill>
            <a:srgbClr val="C0C0C0"/>
          </a:solidFill>
          <a:ln w="28575">
            <a:solidFill>
              <a:srgbClr val="333333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b="1" i="1" u="sng" dirty="0">
                <a:solidFill>
                  <a:srgbClr val="002060"/>
                </a:solidFill>
              </a:rPr>
              <a:t>Комплекс </a:t>
            </a:r>
          </a:p>
          <a:p>
            <a:pPr algn="ctr">
              <a:defRPr/>
            </a:pPr>
            <a:r>
              <a:rPr lang="ru-RU" b="1" i="1" u="sng" dirty="0">
                <a:solidFill>
                  <a:srgbClr val="002060"/>
                </a:solidFill>
              </a:rPr>
              <a:t>инфраструктуры </a:t>
            </a:r>
            <a:endParaRPr lang="en-US" b="1" i="1" u="sng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en-US" sz="1420" b="1" dirty="0">
                <a:solidFill>
                  <a:srgbClr val="CC0000"/>
                </a:solidFill>
              </a:rPr>
              <a:t>I (infrastructure)</a:t>
            </a:r>
            <a:endParaRPr lang="ru-RU" sz="1420" b="1" dirty="0">
              <a:solidFill>
                <a:srgbClr val="CC0000"/>
              </a:solidFill>
            </a:endParaRPr>
          </a:p>
        </p:txBody>
      </p:sp>
      <p:sp>
        <p:nvSpPr>
          <p:cNvPr id="4134" name="Line 38"/>
          <p:cNvSpPr>
            <a:spLocks noChangeShapeType="1"/>
          </p:cNvSpPr>
          <p:nvPr/>
        </p:nvSpPr>
        <p:spPr bwMode="auto">
          <a:xfrm flipV="1">
            <a:off x="6051837" y="4875355"/>
            <a:ext cx="474380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35" name="Line 39"/>
          <p:cNvSpPr>
            <a:spLocks noChangeShapeType="1"/>
          </p:cNvSpPr>
          <p:nvPr/>
        </p:nvSpPr>
        <p:spPr bwMode="auto">
          <a:xfrm flipV="1">
            <a:off x="7555204" y="4875355"/>
            <a:ext cx="1107469" cy="1610"/>
          </a:xfrm>
          <a:prstGeom prst="line">
            <a:avLst/>
          </a:prstGeom>
          <a:noFill/>
          <a:ln w="50800">
            <a:solidFill>
              <a:srgbClr val="000080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36" name="Line 40"/>
          <p:cNvSpPr>
            <a:spLocks noChangeShapeType="1"/>
          </p:cNvSpPr>
          <p:nvPr/>
        </p:nvSpPr>
        <p:spPr bwMode="auto">
          <a:xfrm>
            <a:off x="8662673" y="6190634"/>
            <a:ext cx="870278" cy="0"/>
          </a:xfrm>
          <a:prstGeom prst="line">
            <a:avLst/>
          </a:prstGeom>
          <a:noFill/>
          <a:ln w="63500">
            <a:solidFill>
              <a:srgbClr val="000080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37" name="Line 41"/>
          <p:cNvSpPr>
            <a:spLocks noChangeShapeType="1"/>
          </p:cNvSpPr>
          <p:nvPr/>
        </p:nvSpPr>
        <p:spPr bwMode="auto">
          <a:xfrm>
            <a:off x="592977" y="6190634"/>
            <a:ext cx="870279" cy="0"/>
          </a:xfrm>
          <a:prstGeom prst="line">
            <a:avLst/>
          </a:prstGeom>
          <a:noFill/>
          <a:ln w="63500">
            <a:solidFill>
              <a:srgbClr val="000080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38" name="Line 44"/>
          <p:cNvSpPr>
            <a:spLocks noChangeShapeType="1"/>
          </p:cNvSpPr>
          <p:nvPr/>
        </p:nvSpPr>
        <p:spPr bwMode="auto">
          <a:xfrm>
            <a:off x="3360776" y="4218520"/>
            <a:ext cx="3639822" cy="0"/>
          </a:xfrm>
          <a:prstGeom prst="line">
            <a:avLst/>
          </a:prstGeom>
          <a:noFill/>
          <a:ln w="63500">
            <a:solidFill>
              <a:srgbClr val="00008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39" name="Line 45"/>
          <p:cNvSpPr>
            <a:spLocks noChangeShapeType="1"/>
          </p:cNvSpPr>
          <p:nvPr/>
        </p:nvSpPr>
        <p:spPr bwMode="auto">
          <a:xfrm>
            <a:off x="6922116" y="4218522"/>
            <a:ext cx="0" cy="365445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40" name="Line 46"/>
          <p:cNvSpPr>
            <a:spLocks noChangeShapeType="1"/>
          </p:cNvSpPr>
          <p:nvPr/>
        </p:nvSpPr>
        <p:spPr bwMode="auto">
          <a:xfrm>
            <a:off x="6920371" y="4218520"/>
            <a:ext cx="950505" cy="0"/>
          </a:xfrm>
          <a:prstGeom prst="line">
            <a:avLst/>
          </a:prstGeom>
          <a:noFill/>
          <a:ln w="63500">
            <a:solidFill>
              <a:srgbClr val="00008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41" name="Line 47"/>
          <p:cNvSpPr>
            <a:spLocks noChangeShapeType="1"/>
          </p:cNvSpPr>
          <p:nvPr/>
        </p:nvSpPr>
        <p:spPr bwMode="auto">
          <a:xfrm>
            <a:off x="5655939" y="4218522"/>
            <a:ext cx="0" cy="365445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42" name="Line 48"/>
          <p:cNvSpPr>
            <a:spLocks noChangeShapeType="1"/>
          </p:cNvSpPr>
          <p:nvPr/>
        </p:nvSpPr>
        <p:spPr bwMode="auto">
          <a:xfrm>
            <a:off x="2729431" y="4885015"/>
            <a:ext cx="0" cy="949834"/>
          </a:xfrm>
          <a:prstGeom prst="line">
            <a:avLst/>
          </a:prstGeom>
          <a:noFill/>
          <a:ln w="6350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43" name="Line 49"/>
          <p:cNvSpPr>
            <a:spLocks noChangeShapeType="1"/>
          </p:cNvSpPr>
          <p:nvPr/>
        </p:nvSpPr>
        <p:spPr bwMode="auto">
          <a:xfrm>
            <a:off x="7633686" y="5459746"/>
            <a:ext cx="0" cy="511944"/>
          </a:xfrm>
          <a:prstGeom prst="line">
            <a:avLst/>
          </a:prstGeom>
          <a:noFill/>
          <a:ln w="63500">
            <a:solidFill>
              <a:srgbClr val="00008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44" name="Line 50"/>
          <p:cNvSpPr>
            <a:spLocks noChangeShapeType="1"/>
          </p:cNvSpPr>
          <p:nvPr/>
        </p:nvSpPr>
        <p:spPr bwMode="auto">
          <a:xfrm>
            <a:off x="671459" y="5752746"/>
            <a:ext cx="868534" cy="291389"/>
          </a:xfrm>
          <a:prstGeom prst="line">
            <a:avLst/>
          </a:prstGeom>
          <a:noFill/>
          <a:ln w="63500">
            <a:solidFill>
              <a:srgbClr val="000080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4146" name="Picture 1029" descr="htms0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85" y="3997968"/>
            <a:ext cx="2640485" cy="136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784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568" y="620266"/>
            <a:ext cx="9274563" cy="642346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дорожного движения как объекта управления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46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73665" y="5701989"/>
            <a:ext cx="8565295" cy="610792"/>
          </a:xfrm>
          <a:prstGeom prst="rect">
            <a:avLst/>
          </a:prstGeom>
          <a:solidFill>
            <a:srgbClr val="FFCB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08" bIns="36508" rtlCol="0" anchor="ctr"/>
          <a:lstStyle/>
          <a:p>
            <a:pPr marL="177087"/>
            <a:r>
              <a:rPr lang="ru-RU" sz="1623" dirty="0">
                <a:solidFill>
                  <a:schemeClr val="tx1"/>
                </a:solidFill>
              </a:rPr>
              <a:t>Сложность или невозможность получения всех характеристик качества управления</a:t>
            </a:r>
            <a:r>
              <a:rPr lang="en-US" sz="1623" dirty="0">
                <a:solidFill>
                  <a:schemeClr val="tx1"/>
                </a:solidFill>
              </a:rPr>
              <a:t>.</a:t>
            </a:r>
            <a:endParaRPr lang="ru-RU" sz="1623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73665" y="2813632"/>
            <a:ext cx="8565295" cy="597260"/>
          </a:xfrm>
          <a:prstGeom prst="rect">
            <a:avLst/>
          </a:prstGeom>
          <a:solidFill>
            <a:srgbClr val="FFCB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087"/>
            <a:r>
              <a:rPr lang="ru-RU" sz="1623" dirty="0">
                <a:solidFill>
                  <a:schemeClr val="tx1"/>
                </a:solidFill>
              </a:rPr>
              <a:t>Нестационарность (суточные</a:t>
            </a:r>
            <a:r>
              <a:rPr lang="en-US" sz="1623" dirty="0">
                <a:solidFill>
                  <a:schemeClr val="tx1"/>
                </a:solidFill>
              </a:rPr>
              <a:t>, </a:t>
            </a:r>
            <a:r>
              <a:rPr lang="ru-RU" sz="1623" dirty="0">
                <a:solidFill>
                  <a:schemeClr val="tx1"/>
                </a:solidFill>
              </a:rPr>
              <a:t>недельные</a:t>
            </a:r>
            <a:r>
              <a:rPr lang="en-US" sz="1623" dirty="0">
                <a:solidFill>
                  <a:schemeClr val="tx1"/>
                </a:solidFill>
              </a:rPr>
              <a:t>,</a:t>
            </a:r>
            <a:r>
              <a:rPr lang="ru-RU" sz="1623" dirty="0">
                <a:solidFill>
                  <a:schemeClr val="tx1"/>
                </a:solidFill>
              </a:rPr>
              <a:t> сезонные</a:t>
            </a:r>
            <a:r>
              <a:rPr lang="en-US" sz="1623" dirty="0">
                <a:solidFill>
                  <a:schemeClr val="tx1"/>
                </a:solidFill>
              </a:rPr>
              <a:t> </a:t>
            </a:r>
            <a:r>
              <a:rPr lang="ru-RU" sz="1623" dirty="0">
                <a:solidFill>
                  <a:schemeClr val="tx1"/>
                </a:solidFill>
              </a:rPr>
              <a:t>и другие колебания)</a:t>
            </a:r>
            <a:r>
              <a:rPr lang="en-US" sz="1623" dirty="0">
                <a:solidFill>
                  <a:schemeClr val="tx1"/>
                </a:solidFill>
              </a:rPr>
              <a:t>.</a:t>
            </a:r>
            <a:endParaRPr lang="ru-RU" sz="1623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73665" y="3543179"/>
            <a:ext cx="8565295" cy="597260"/>
          </a:xfrm>
          <a:prstGeom prst="rect">
            <a:avLst/>
          </a:prstGeom>
          <a:solidFill>
            <a:srgbClr val="FFE7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087"/>
            <a:r>
              <a:rPr lang="ru-RU" sz="1623" dirty="0">
                <a:solidFill>
                  <a:schemeClr val="tx1"/>
                </a:solidFill>
              </a:rPr>
              <a:t>Стохастичность (случайность) транспортных потоков – прогноз только с определенной долей вероятности.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73665" y="4272725"/>
            <a:ext cx="8565295" cy="597260"/>
          </a:xfrm>
          <a:prstGeom prst="rect">
            <a:avLst/>
          </a:prstGeom>
          <a:solidFill>
            <a:srgbClr val="FFCB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087"/>
            <a:r>
              <a:rPr lang="ru-RU" sz="1623" dirty="0">
                <a:solidFill>
                  <a:schemeClr val="tx1"/>
                </a:solidFill>
              </a:rPr>
              <a:t>Неполная управляемость</a:t>
            </a:r>
            <a:r>
              <a:rPr lang="en-US" sz="1623" dirty="0">
                <a:solidFill>
                  <a:schemeClr val="tx1"/>
                </a:solidFill>
              </a:rPr>
              <a:t>, </a:t>
            </a:r>
            <a:r>
              <a:rPr lang="ru-RU" sz="1623" dirty="0">
                <a:solidFill>
                  <a:schemeClr val="tx1"/>
                </a:solidFill>
              </a:rPr>
              <a:t>часть воздействий носит рекомендательный характер</a:t>
            </a:r>
            <a:r>
              <a:rPr lang="en-US" sz="1623" dirty="0">
                <a:solidFill>
                  <a:schemeClr val="tx1"/>
                </a:solidFill>
              </a:rPr>
              <a:t>.</a:t>
            </a:r>
            <a:endParaRPr lang="ru-RU" sz="1623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73665" y="5002272"/>
            <a:ext cx="8565295" cy="597260"/>
          </a:xfrm>
          <a:prstGeom prst="rect">
            <a:avLst/>
          </a:prstGeom>
          <a:solidFill>
            <a:srgbClr val="FFE7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087"/>
            <a:r>
              <a:rPr lang="ru-RU" sz="1623" dirty="0">
                <a:solidFill>
                  <a:schemeClr val="tx1"/>
                </a:solidFill>
              </a:rPr>
              <a:t>Множественность критериев качества управления.</a:t>
            </a:r>
          </a:p>
        </p:txBody>
      </p:sp>
      <p:sp>
        <p:nvSpPr>
          <p:cNvPr id="27" name="Пятиугольник 26"/>
          <p:cNvSpPr/>
          <p:nvPr/>
        </p:nvSpPr>
        <p:spPr>
          <a:xfrm>
            <a:off x="252753" y="2793715"/>
            <a:ext cx="675437" cy="610791"/>
          </a:xfrm>
          <a:prstGeom prst="homePlate">
            <a:avLst>
              <a:gd name="adj" fmla="val 16857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508" rIns="0" bIns="36508" rtlCol="0" anchor="ctr" anchorCtr="0"/>
          <a:lstStyle/>
          <a:p>
            <a:pPr algn="ctr"/>
            <a:r>
              <a:rPr lang="ru-RU" sz="2028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8" name="Пятиугольник 27"/>
          <p:cNvSpPr/>
          <p:nvPr/>
        </p:nvSpPr>
        <p:spPr>
          <a:xfrm>
            <a:off x="252753" y="3527109"/>
            <a:ext cx="675437" cy="610791"/>
          </a:xfrm>
          <a:prstGeom prst="homePlate">
            <a:avLst>
              <a:gd name="adj" fmla="val 16857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508" rIns="0" bIns="36508" rtlCol="0" anchor="ctr" anchorCtr="0"/>
          <a:lstStyle/>
          <a:p>
            <a:pPr algn="ctr"/>
            <a:r>
              <a:rPr lang="ru-RU" sz="2028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9" name="Пятиугольник 28"/>
          <p:cNvSpPr/>
          <p:nvPr/>
        </p:nvSpPr>
        <p:spPr>
          <a:xfrm>
            <a:off x="252753" y="4255495"/>
            <a:ext cx="675437" cy="610791"/>
          </a:xfrm>
          <a:prstGeom prst="homePlate">
            <a:avLst>
              <a:gd name="adj" fmla="val 16857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508" rIns="0" bIns="36508" rtlCol="0" anchor="ctr" anchorCtr="0"/>
          <a:lstStyle/>
          <a:p>
            <a:pPr algn="ctr"/>
            <a:r>
              <a:rPr lang="ru-RU" sz="2028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" name="Пятиугольник 29"/>
          <p:cNvSpPr/>
          <p:nvPr/>
        </p:nvSpPr>
        <p:spPr>
          <a:xfrm>
            <a:off x="252753" y="4980249"/>
            <a:ext cx="675437" cy="610791"/>
          </a:xfrm>
          <a:prstGeom prst="homePlate">
            <a:avLst>
              <a:gd name="adj" fmla="val 16857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508" rIns="0" bIns="36508" rtlCol="0" anchor="ctr" anchorCtr="0"/>
          <a:lstStyle/>
          <a:p>
            <a:pPr algn="ctr"/>
            <a:r>
              <a:rPr lang="ru-RU" sz="2028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1" name="Пятиугольник 30"/>
          <p:cNvSpPr/>
          <p:nvPr/>
        </p:nvSpPr>
        <p:spPr>
          <a:xfrm>
            <a:off x="252753" y="5701990"/>
            <a:ext cx="675437" cy="610791"/>
          </a:xfrm>
          <a:prstGeom prst="homePlate">
            <a:avLst>
              <a:gd name="adj" fmla="val 16857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508" rIns="0" bIns="36508" rtlCol="0" anchor="ctr" anchorCtr="0"/>
          <a:lstStyle/>
          <a:p>
            <a:pPr algn="ctr"/>
            <a:r>
              <a:rPr lang="ru-RU" sz="2028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37255" y="1480721"/>
            <a:ext cx="907367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Объектом управления в системе управления дорожным движением является транспортный поток, состоящий из технических средств (автомобилей, мотоциклов, автобусов и так далее). В то же время водители автомобилей обладают свободной волей и реализуют при движении свои частные цели. Таким образом, дорожное движение представляет собой техносоциальную систему, что и определяет его специфику как объекта управления. </a:t>
            </a:r>
          </a:p>
        </p:txBody>
      </p:sp>
      <p:pic>
        <p:nvPicPr>
          <p:cNvPr id="15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930209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307" y="472310"/>
            <a:ext cx="9567288" cy="642346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Классификация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методов управления дорожным движением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47</a:t>
            </a:fld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34490" y="2957258"/>
            <a:ext cx="4308151" cy="1748004"/>
          </a:xfrm>
          <a:prstGeom prst="rect">
            <a:avLst/>
          </a:prstGeom>
          <a:solidFill>
            <a:srgbClr val="FFCB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087" algn="just"/>
            <a:r>
              <a:rPr lang="ru-RU" sz="1623" dirty="0">
                <a:solidFill>
                  <a:schemeClr val="tx1"/>
                </a:solidFill>
              </a:rPr>
              <a:t>1) Ручное управление.</a:t>
            </a:r>
          </a:p>
          <a:p>
            <a:pPr marL="177087" algn="just"/>
            <a:r>
              <a:rPr lang="ru-RU" sz="1623" dirty="0">
                <a:solidFill>
                  <a:schemeClr val="tx1"/>
                </a:solidFill>
              </a:rPr>
              <a:t>2)Многочисленные алгоритмы автоматизированного управления</a:t>
            </a:r>
            <a:r>
              <a:rPr lang="en-US" sz="1623" dirty="0">
                <a:solidFill>
                  <a:schemeClr val="tx1"/>
                </a:solidFill>
              </a:rPr>
              <a:t>, </a:t>
            </a:r>
            <a:r>
              <a:rPr lang="ru-RU" sz="1623" dirty="0">
                <a:solidFill>
                  <a:schemeClr val="tx1"/>
                </a:solidFill>
              </a:rPr>
              <a:t>основанные на получении информации от датчиков транспортных потоков.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870967" y="2957257"/>
            <a:ext cx="4668452" cy="3911694"/>
          </a:xfrm>
          <a:prstGeom prst="rect">
            <a:avLst/>
          </a:prstGeom>
          <a:solidFill>
            <a:srgbClr val="FFE7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24822" indent="-347735" algn="just">
              <a:buAutoNum type="arabicParenR"/>
            </a:pPr>
            <a:r>
              <a:rPr lang="ru-RU" sz="1623" dirty="0">
                <a:solidFill>
                  <a:schemeClr val="tx1"/>
                </a:solidFill>
              </a:rPr>
              <a:t>Методы</a:t>
            </a:r>
            <a:r>
              <a:rPr lang="en-US" sz="1623" dirty="0">
                <a:solidFill>
                  <a:schemeClr val="tx1"/>
                </a:solidFill>
              </a:rPr>
              <a:t>, </a:t>
            </a:r>
            <a:r>
              <a:rPr lang="ru-RU" sz="1623" dirty="0">
                <a:solidFill>
                  <a:schemeClr val="tx1"/>
                </a:solidFill>
              </a:rPr>
              <a:t>позволяющие изменять управляющие параметры в суточном или календарном цикле управления на основании прогноза динамики транспортных потоков (режим календарной автоматики).</a:t>
            </a:r>
          </a:p>
          <a:p>
            <a:pPr marL="524822" indent="-347735" algn="just">
              <a:buAutoNum type="arabicParenR"/>
            </a:pPr>
            <a:endParaRPr lang="ru-RU" sz="1623" dirty="0">
              <a:solidFill>
                <a:schemeClr val="tx1"/>
              </a:solidFill>
            </a:endParaRPr>
          </a:p>
          <a:p>
            <a:pPr marL="524822" indent="-347735" algn="just">
              <a:buAutoNum type="arabicParenR"/>
            </a:pPr>
            <a:r>
              <a:rPr lang="ru-RU" sz="1623" dirty="0">
                <a:solidFill>
                  <a:schemeClr val="tx1"/>
                </a:solidFill>
              </a:rPr>
              <a:t>Методы, обеспечивающие однократное задание таких параметров на длительный период времени (все методы принудительного распределения транспортных потоков, реализуемые посредством дорожных знаков (неуправляемых) и дорожной разметки. </a:t>
            </a:r>
          </a:p>
        </p:txBody>
      </p:sp>
      <p:sp>
        <p:nvSpPr>
          <p:cNvPr id="27" name="Пятиугольник 26"/>
          <p:cNvSpPr/>
          <p:nvPr/>
        </p:nvSpPr>
        <p:spPr>
          <a:xfrm rot="5400000">
            <a:off x="1829114" y="2025611"/>
            <a:ext cx="1095432" cy="610791"/>
          </a:xfrm>
          <a:prstGeom prst="homePlate">
            <a:avLst>
              <a:gd name="adj" fmla="val 16857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508" rIns="0" bIns="36508" rtlCol="0" anchor="ctr" anchorCtr="0"/>
          <a:lstStyle/>
          <a:p>
            <a:pPr algn="ctr"/>
            <a:r>
              <a:rPr lang="en-US" sz="2028" b="1" dirty="0">
                <a:solidFill>
                  <a:schemeClr val="bg1"/>
                </a:solidFill>
              </a:rPr>
              <a:t>On-Line</a:t>
            </a:r>
            <a:endParaRPr lang="ru-RU" sz="2028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7863" y="1205892"/>
            <a:ext cx="9435385" cy="473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/>
            <a:r>
              <a:rPr lang="ru-RU" sz="1217" dirty="0"/>
              <a:t>С точки зрения системного подхода, все методы управления дорожным движением можно разделить на методы, действующие в реальном времени (on-line методы), и вне его (off-line методы).</a:t>
            </a:r>
          </a:p>
        </p:txBody>
      </p:sp>
      <p:sp>
        <p:nvSpPr>
          <p:cNvPr id="33" name="Пятиугольник 32"/>
          <p:cNvSpPr/>
          <p:nvPr/>
        </p:nvSpPr>
        <p:spPr>
          <a:xfrm rot="5400000">
            <a:off x="6833314" y="2025611"/>
            <a:ext cx="1095432" cy="610791"/>
          </a:xfrm>
          <a:prstGeom prst="homePlate">
            <a:avLst>
              <a:gd name="adj" fmla="val 16857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508" rIns="0" bIns="36508" rtlCol="0" anchor="ctr" anchorCtr="0"/>
          <a:lstStyle/>
          <a:p>
            <a:pPr algn="ctr"/>
            <a:r>
              <a:rPr lang="en-US" sz="2028" b="1" dirty="0">
                <a:solidFill>
                  <a:schemeClr val="bg1"/>
                </a:solidFill>
              </a:rPr>
              <a:t>Off-line</a:t>
            </a:r>
            <a:endParaRPr lang="ru-RU" sz="2028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829490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7" grpId="0" animBg="1"/>
      <p:bldP spid="3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383030" y="2712542"/>
            <a:ext cx="8551323" cy="610790"/>
          </a:xfrm>
          <a:prstGeom prst="rect">
            <a:avLst/>
          </a:prstGeom>
          <a:solidFill>
            <a:srgbClr val="FFCB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087"/>
            <a:r>
              <a:rPr lang="ru-RU" dirty="0" smtClean="0">
                <a:solidFill>
                  <a:schemeClr val="tx1"/>
                </a:solidFill>
              </a:rPr>
              <a:t>Принятие </a:t>
            </a:r>
            <a:r>
              <a:rPr lang="ru-RU" dirty="0">
                <a:solidFill>
                  <a:schemeClr val="tx1"/>
                </a:solidFill>
              </a:rPr>
              <a:t>решения (при расчете управляющих параметров и выборе периода их действия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031" y="472310"/>
            <a:ext cx="9274563" cy="642346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автоматизации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48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7659" y="1346119"/>
            <a:ext cx="9240978" cy="1217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группе off-line алгоритмов автоматизация может </a:t>
            </a:r>
            <a:r>
              <a:rPr lang="ru-RU" dirty="0" smtClean="0"/>
              <a:t>применяться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369058" y="1858484"/>
            <a:ext cx="8565295" cy="610790"/>
          </a:xfrm>
          <a:prstGeom prst="rect">
            <a:avLst/>
          </a:prstGeom>
          <a:solidFill>
            <a:srgbClr val="FFCB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087"/>
            <a:r>
              <a:rPr lang="ru-RU" dirty="0" smtClean="0">
                <a:solidFill>
                  <a:schemeClr val="tx1"/>
                </a:solidFill>
              </a:rPr>
              <a:t>Сбор </a:t>
            </a:r>
            <a:r>
              <a:rPr lang="ru-RU" dirty="0">
                <a:solidFill>
                  <a:schemeClr val="tx1"/>
                </a:solidFill>
              </a:rPr>
              <a:t>информации о транспортных потоках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215039" y="2712542"/>
            <a:ext cx="1167992" cy="610791"/>
          </a:xfrm>
          <a:prstGeom prst="homePlate">
            <a:avLst>
              <a:gd name="adj" fmla="val 16857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508" rIns="0" bIns="36508" rtlCol="0" anchor="ctr" anchorCtr="0"/>
          <a:lstStyle/>
          <a:p>
            <a:pPr algn="ctr"/>
            <a:r>
              <a:rPr lang="ru-RU" sz="2028" b="1" dirty="0">
                <a:solidFill>
                  <a:schemeClr val="bg1"/>
                </a:solidFill>
              </a:rPr>
              <a:t>2</a:t>
            </a:r>
            <a:r>
              <a:rPr lang="en-US" sz="2028" b="1" dirty="0">
                <a:solidFill>
                  <a:schemeClr val="bg1"/>
                </a:solidFill>
              </a:rPr>
              <a:t> </a:t>
            </a:r>
            <a:r>
              <a:rPr lang="ru-RU" sz="2028" b="1" dirty="0">
                <a:solidFill>
                  <a:schemeClr val="bg1"/>
                </a:solidFill>
              </a:rPr>
              <a:t>этап</a:t>
            </a:r>
          </a:p>
        </p:txBody>
      </p:sp>
      <p:sp>
        <p:nvSpPr>
          <p:cNvPr id="12" name="Пятиугольник 11"/>
          <p:cNvSpPr/>
          <p:nvPr/>
        </p:nvSpPr>
        <p:spPr>
          <a:xfrm>
            <a:off x="215039" y="1858483"/>
            <a:ext cx="1154019" cy="610791"/>
          </a:xfrm>
          <a:prstGeom prst="homePlate">
            <a:avLst>
              <a:gd name="adj" fmla="val 16857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508" rIns="0" bIns="36508" rtlCol="0" anchor="ctr" anchorCtr="0"/>
          <a:lstStyle/>
          <a:p>
            <a:pPr algn="ctr"/>
            <a:r>
              <a:rPr lang="ru-RU" sz="2028" b="1" dirty="0">
                <a:solidFill>
                  <a:schemeClr val="bg1"/>
                </a:solidFill>
              </a:rPr>
              <a:t>1</a:t>
            </a:r>
            <a:r>
              <a:rPr lang="en-US" sz="2028" b="1" dirty="0">
                <a:solidFill>
                  <a:schemeClr val="bg1"/>
                </a:solidFill>
              </a:rPr>
              <a:t> </a:t>
            </a:r>
            <a:r>
              <a:rPr lang="ru-RU" sz="2028" b="1" dirty="0">
                <a:solidFill>
                  <a:schemeClr val="bg1"/>
                </a:solidFill>
              </a:rPr>
              <a:t>этап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9011" y="4480020"/>
            <a:ext cx="9705342" cy="6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Современные АСУ ДД</a:t>
            </a:r>
            <a:r>
              <a:rPr lang="ru-RU" dirty="0"/>
              <a:t>, реализующие управление вне реального времени, предполагают автоматизацию всех трех этапов.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369058" y="3613191"/>
            <a:ext cx="8565295" cy="610790"/>
          </a:xfrm>
          <a:prstGeom prst="rect">
            <a:avLst/>
          </a:prstGeom>
          <a:solidFill>
            <a:srgbClr val="FFCB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087"/>
            <a:r>
              <a:rPr lang="ru-RU" dirty="0" smtClean="0">
                <a:solidFill>
                  <a:schemeClr val="tx1"/>
                </a:solidFill>
              </a:rPr>
              <a:t>Доведение управляющих параметров до технических средств регулирования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Пятиугольник 15"/>
          <p:cNvSpPr/>
          <p:nvPr/>
        </p:nvSpPr>
        <p:spPr>
          <a:xfrm>
            <a:off x="229011" y="3613191"/>
            <a:ext cx="1154019" cy="610791"/>
          </a:xfrm>
          <a:prstGeom prst="homePlate">
            <a:avLst>
              <a:gd name="adj" fmla="val 16857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508" rIns="0" bIns="36508" rtlCol="0" anchor="ctr" anchorCtr="0"/>
          <a:lstStyle/>
          <a:p>
            <a:pPr algn="ctr"/>
            <a:r>
              <a:rPr lang="ru-RU" sz="2028" b="1" dirty="0">
                <a:solidFill>
                  <a:schemeClr val="bg1"/>
                </a:solidFill>
              </a:rPr>
              <a:t>3</a:t>
            </a:r>
            <a:r>
              <a:rPr lang="en-US" sz="2028" b="1" dirty="0">
                <a:solidFill>
                  <a:schemeClr val="bg1"/>
                </a:solidFill>
              </a:rPr>
              <a:t> </a:t>
            </a:r>
            <a:r>
              <a:rPr lang="ru-RU" sz="2028" b="1" dirty="0">
                <a:solidFill>
                  <a:schemeClr val="bg1"/>
                </a:solidFill>
              </a:rPr>
              <a:t>этап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05572" y="5135466"/>
            <a:ext cx="3902503" cy="3745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Управляющие параметры АСУ ДД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75300" y="5519214"/>
            <a:ext cx="6575004" cy="1613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23" dirty="0"/>
              <a:t>-распределение направлений по фазам;</a:t>
            </a:r>
          </a:p>
          <a:p>
            <a:r>
              <a:rPr lang="ru-RU" sz="1623" dirty="0"/>
              <a:t>-последовательность фаз в цикле регулирования;</a:t>
            </a:r>
          </a:p>
          <a:p>
            <a:r>
              <a:rPr lang="ru-RU" sz="1623" dirty="0"/>
              <a:t>-длительность цикла регулирования;</a:t>
            </a:r>
          </a:p>
          <a:p>
            <a:r>
              <a:rPr lang="ru-RU" sz="1623" dirty="0"/>
              <a:t>-структура промежуточных тактов;</a:t>
            </a:r>
          </a:p>
          <a:p>
            <a:r>
              <a:rPr lang="ru-RU" sz="1623" dirty="0"/>
              <a:t>-длительность фаз;</a:t>
            </a:r>
          </a:p>
          <a:p>
            <a:r>
              <a:rPr lang="ru-RU" sz="1623" dirty="0"/>
              <a:t>-величина сдвига.</a:t>
            </a:r>
          </a:p>
        </p:txBody>
      </p:sp>
      <p:pic>
        <p:nvPicPr>
          <p:cNvPr id="14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466014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031" y="472310"/>
            <a:ext cx="9274563" cy="642346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Хронология развития АСУ ДД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49</a:t>
            </a:fld>
            <a:endParaRPr lang="ru-RU" dirty="0"/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06" y="1060031"/>
            <a:ext cx="8708050" cy="5577320"/>
          </a:xfrm>
          <a:prstGeom prst="rect">
            <a:avLst/>
          </a:prstGeom>
        </p:spPr>
      </p:pic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145569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8" name="Rectangle 4"/>
          <p:cNvSpPr>
            <a:spLocks noChangeArrowheads="1"/>
          </p:cNvSpPr>
          <p:nvPr/>
        </p:nvSpPr>
        <p:spPr bwMode="auto">
          <a:xfrm>
            <a:off x="783787" y="624226"/>
            <a:ext cx="8676834" cy="8533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ru-RU" sz="2434" b="1" dirty="0">
                <a:solidFill>
                  <a:srgbClr val="FF0000"/>
                </a:solidFill>
              </a:rPr>
              <a:t>Базовые задачи и основные направления функционирования ИТС</a:t>
            </a:r>
          </a:p>
        </p:txBody>
      </p:sp>
      <p:sp>
        <p:nvSpPr>
          <p:cNvPr id="10" name="Rectangle 6" descr="Упаковочная бумага"/>
          <p:cNvSpPr>
            <a:spLocks noChangeArrowheads="1"/>
          </p:cNvSpPr>
          <p:nvPr/>
        </p:nvSpPr>
        <p:spPr bwMode="auto">
          <a:xfrm>
            <a:off x="1107833" y="2137276"/>
            <a:ext cx="2972770" cy="1477328"/>
          </a:xfrm>
          <a:prstGeom prst="rect">
            <a:avLst/>
          </a:prstGeom>
          <a:solidFill>
            <a:srgbClr val="FFCBCB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wrap="square" anchor="ctr">
            <a:spAutoFit/>
          </a:bodyPr>
          <a:lstStyle/>
          <a:p>
            <a:pPr algn="ctr"/>
            <a:r>
              <a:rPr lang="ru-RU" b="1" dirty="0"/>
              <a:t>Задача №</a:t>
            </a:r>
            <a:r>
              <a:rPr lang="ru-RU" b="1" dirty="0" smtClean="0"/>
              <a:t>1.</a:t>
            </a:r>
          </a:p>
          <a:p>
            <a:pPr algn="ctr"/>
            <a:r>
              <a:rPr lang="ru-RU" dirty="0"/>
              <a:t>О</a:t>
            </a:r>
            <a:r>
              <a:rPr lang="ru-RU" dirty="0" smtClean="0"/>
              <a:t>беспечение </a:t>
            </a:r>
            <a:r>
              <a:rPr lang="ru-RU" dirty="0"/>
              <a:t>эффективного функционирования транспортного комплекса.</a:t>
            </a:r>
          </a:p>
        </p:txBody>
      </p:sp>
      <p:sp>
        <p:nvSpPr>
          <p:cNvPr id="11" name="Rectangle 6" descr="Упаковочная бумага"/>
          <p:cNvSpPr>
            <a:spLocks noChangeArrowheads="1"/>
          </p:cNvSpPr>
          <p:nvPr/>
        </p:nvSpPr>
        <p:spPr bwMode="auto">
          <a:xfrm>
            <a:off x="5762480" y="1998778"/>
            <a:ext cx="3256573" cy="1754326"/>
          </a:xfrm>
          <a:prstGeom prst="rect">
            <a:avLst/>
          </a:prstGeom>
          <a:solidFill>
            <a:srgbClr val="FFCBCB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prstShdw prst="shdw15" dist="38100" dir="10800000">
              <a:schemeClr val="bg2">
                <a:alpha val="50000"/>
              </a:schemeClr>
            </a:prstShdw>
          </a:effectLst>
          <a:extLst/>
        </p:spPr>
        <p:txBody>
          <a:bodyPr wrap="square" anchor="ctr">
            <a:spAutoFit/>
          </a:bodyPr>
          <a:lstStyle/>
          <a:p>
            <a:pPr algn="ctr"/>
            <a:r>
              <a:rPr lang="ru-RU" b="1" dirty="0"/>
              <a:t>Задача №</a:t>
            </a:r>
            <a:r>
              <a:rPr lang="ru-RU" b="1" dirty="0" smtClean="0"/>
              <a:t>2       </a:t>
            </a:r>
            <a:r>
              <a:rPr lang="ru-RU" dirty="0" smtClean="0"/>
              <a:t> Обеспечение </a:t>
            </a:r>
            <a:r>
              <a:rPr lang="ru-RU" dirty="0"/>
              <a:t>безопасности людей </a:t>
            </a:r>
            <a:r>
              <a:rPr lang="ru-RU" dirty="0" smtClean="0"/>
              <a:t>в том числе  </a:t>
            </a:r>
            <a:r>
              <a:rPr lang="ru-RU" dirty="0"/>
              <a:t>экологической безопасности при функционировании транспортного комплекса.</a:t>
            </a:r>
          </a:p>
        </p:txBody>
      </p:sp>
      <p:sp>
        <p:nvSpPr>
          <p:cNvPr id="12" name="Пятиугольник 11"/>
          <p:cNvSpPr/>
          <p:nvPr/>
        </p:nvSpPr>
        <p:spPr>
          <a:xfrm>
            <a:off x="1063903" y="4928713"/>
            <a:ext cx="2915740" cy="927295"/>
          </a:xfrm>
          <a:prstGeom prst="homePlate">
            <a:avLst>
              <a:gd name="adj" fmla="val 16857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508" rIns="0" bIns="36508" rtlCol="0" anchor="ctr" anchorCtr="0"/>
          <a:lstStyle/>
          <a:p>
            <a:pPr algn="ctr">
              <a:lnSpc>
                <a:spcPts val="1724"/>
              </a:lnSpc>
            </a:pPr>
            <a:r>
              <a:rPr lang="ru-RU" sz="1623" b="1" dirty="0">
                <a:solidFill>
                  <a:schemeClr val="bg1"/>
                </a:solidFill>
              </a:rPr>
              <a:t>Направления функционирования</a:t>
            </a:r>
          </a:p>
        </p:txBody>
      </p:sp>
      <p:sp>
        <p:nvSpPr>
          <p:cNvPr id="15" name="Rectangle 6" descr="Упаковочная бумага"/>
          <p:cNvSpPr>
            <a:spLocks noChangeArrowheads="1"/>
          </p:cNvSpPr>
          <p:nvPr/>
        </p:nvSpPr>
        <p:spPr bwMode="auto">
          <a:xfrm>
            <a:off x="4080603" y="4502828"/>
            <a:ext cx="4938450" cy="1779066"/>
          </a:xfrm>
          <a:prstGeom prst="rect">
            <a:avLst/>
          </a:prstGeom>
          <a:solidFill>
            <a:srgbClr val="FFCBCB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wrap="square" anchor="ctr">
            <a:spAutoFit/>
          </a:bodyPr>
          <a:lstStyle/>
          <a:p>
            <a:pPr marL="289779" indent="-289779">
              <a:buFontTx/>
              <a:buChar char="-"/>
            </a:pPr>
            <a:r>
              <a:rPr lang="ru-RU" b="1" dirty="0"/>
              <a:t>улучшение </a:t>
            </a:r>
            <a:r>
              <a:rPr lang="ru-RU" b="1" dirty="0" smtClean="0"/>
              <a:t>доступности транспортной системы</a:t>
            </a:r>
            <a:r>
              <a:rPr lang="en-US" b="1" dirty="0" smtClean="0"/>
              <a:t>;</a:t>
            </a:r>
          </a:p>
          <a:p>
            <a:pPr marL="289779" indent="-289779">
              <a:buFontTx/>
              <a:buChar char="-"/>
            </a:pPr>
            <a:r>
              <a:rPr lang="ru-RU" b="1" dirty="0" smtClean="0"/>
              <a:t>повышение </a:t>
            </a:r>
            <a:r>
              <a:rPr lang="ru-RU" b="1" dirty="0"/>
              <a:t>дорожной </a:t>
            </a:r>
            <a:r>
              <a:rPr lang="ru-RU" b="1" dirty="0" smtClean="0"/>
              <a:t>безопасности</a:t>
            </a:r>
            <a:r>
              <a:rPr lang="en-US" b="1" dirty="0" smtClean="0"/>
              <a:t>;</a:t>
            </a:r>
          </a:p>
          <a:p>
            <a:pPr marL="289779" indent="-289779">
              <a:buFontTx/>
              <a:buChar char="-"/>
            </a:pPr>
            <a:r>
              <a:rPr lang="ru-RU" b="1" dirty="0" smtClean="0"/>
              <a:t>уменьшение </a:t>
            </a:r>
            <a:r>
              <a:rPr lang="ru-RU" b="1" dirty="0"/>
              <a:t>вредного воздействия на окружающую </a:t>
            </a:r>
            <a:r>
              <a:rPr lang="ru-RU" b="1" dirty="0" smtClean="0"/>
              <a:t>среду. </a:t>
            </a:r>
            <a:endParaRPr lang="ru-RU" dirty="0"/>
          </a:p>
          <a:p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808" y="1953816"/>
            <a:ext cx="1455776" cy="1253463"/>
          </a:xfrm>
          <a:prstGeom prst="rect">
            <a:avLst/>
          </a:prstGeom>
        </p:spPr>
      </p:pic>
      <p:pic>
        <p:nvPicPr>
          <p:cNvPr id="8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36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Классификация АСУ ДД по архитектурному построению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50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33735" y="2225478"/>
            <a:ext cx="3875364" cy="2820856"/>
          </a:xfrm>
          <a:prstGeom prst="rect">
            <a:avLst/>
          </a:prstGeom>
          <a:solidFill>
            <a:srgbClr val="FFCB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015" tIns="36508" rIns="73015" bIns="36508" rtlCol="0" anchor="ctr"/>
          <a:lstStyle/>
          <a:p>
            <a:pPr marL="177087"/>
            <a:r>
              <a:rPr lang="ru-RU" sz="2400" dirty="0">
                <a:solidFill>
                  <a:schemeClr val="tx1"/>
                </a:solidFill>
              </a:rPr>
              <a:t>Централизованное получение информации</a:t>
            </a:r>
          </a:p>
        </p:txBody>
      </p:sp>
      <p:sp>
        <p:nvSpPr>
          <p:cNvPr id="6" name="Пятиугольник 5"/>
          <p:cNvSpPr/>
          <p:nvPr/>
        </p:nvSpPr>
        <p:spPr>
          <a:xfrm rot="5400000">
            <a:off x="2388451" y="14116"/>
            <a:ext cx="965935" cy="3875366"/>
          </a:xfrm>
          <a:prstGeom prst="homePlate">
            <a:avLst>
              <a:gd name="adj" fmla="val 23376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508" rIns="0" bIns="36508" rtlCol="0" anchor="ctr" anchorCtr="0"/>
          <a:lstStyle/>
          <a:p>
            <a:pPr algn="ctr">
              <a:lnSpc>
                <a:spcPts val="1724"/>
              </a:lnSpc>
            </a:pPr>
            <a:endParaRPr lang="ru-RU" sz="1623" b="1" dirty="0">
              <a:solidFill>
                <a:schemeClr val="bg1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072185" y="1779372"/>
            <a:ext cx="3736913" cy="253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defTabSz="9079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23" b="1" kern="0" dirty="0">
                <a:solidFill>
                  <a:schemeClr val="bg2"/>
                </a:solidFill>
              </a:rPr>
              <a:t>Централизованные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41797" y="2108503"/>
            <a:ext cx="3875364" cy="2937832"/>
          </a:xfrm>
          <a:prstGeom prst="rect">
            <a:avLst/>
          </a:prstGeom>
          <a:solidFill>
            <a:srgbClr val="FFCB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015" tIns="36508" rIns="73015" bIns="36508" rtlCol="0" anchor="ctr"/>
          <a:lstStyle/>
          <a:p>
            <a:pPr marL="177087"/>
            <a:r>
              <a:rPr lang="ru-RU" dirty="0">
                <a:solidFill>
                  <a:schemeClr val="tx1"/>
                </a:solidFill>
              </a:rPr>
              <a:t>В основе – принцип обмена данными непосредственно между контроллерами соседних перекрестков.</a:t>
            </a:r>
          </a:p>
          <a:p>
            <a:pPr marL="177087"/>
            <a:r>
              <a:rPr lang="ru-RU" dirty="0">
                <a:solidFill>
                  <a:schemeClr val="tx1"/>
                </a:solidFill>
              </a:rPr>
              <a:t>Работают на базе транспортной модели</a:t>
            </a:r>
          </a:p>
          <a:p>
            <a:pPr marL="177087"/>
            <a:endParaRPr lang="ru-RU" sz="1623" dirty="0">
              <a:solidFill>
                <a:schemeClr val="tx1"/>
              </a:solidFill>
            </a:endParaRPr>
          </a:p>
        </p:txBody>
      </p:sp>
      <p:sp>
        <p:nvSpPr>
          <p:cNvPr id="10" name="Пятиугольник 9"/>
          <p:cNvSpPr/>
          <p:nvPr/>
        </p:nvSpPr>
        <p:spPr>
          <a:xfrm rot="5400000">
            <a:off x="6696511" y="1237"/>
            <a:ext cx="965935" cy="3875366"/>
          </a:xfrm>
          <a:prstGeom prst="homePlate">
            <a:avLst>
              <a:gd name="adj" fmla="val 23376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508" rIns="0" bIns="36508" rtlCol="0" anchor="ctr" anchorCtr="0"/>
          <a:lstStyle/>
          <a:p>
            <a:pPr algn="ctr">
              <a:lnSpc>
                <a:spcPts val="1724"/>
              </a:lnSpc>
            </a:pPr>
            <a:endParaRPr lang="ru-RU" sz="1623" b="1" dirty="0">
              <a:solidFill>
                <a:schemeClr val="bg1"/>
              </a:solidFill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331949" y="1766494"/>
            <a:ext cx="3680204" cy="253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defTabSz="9079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23" b="1" kern="0" dirty="0">
                <a:solidFill>
                  <a:schemeClr val="bg2"/>
                </a:solidFill>
              </a:rPr>
              <a:t>Децентрализованные </a:t>
            </a:r>
          </a:p>
        </p:txBody>
      </p:sp>
      <p:pic>
        <p:nvPicPr>
          <p:cNvPr id="1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369797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Прямоугольник 1"/>
          <p:cNvSpPr>
            <a:spLocks noChangeArrowheads="1"/>
          </p:cNvSpPr>
          <p:nvPr/>
        </p:nvSpPr>
        <p:spPr bwMode="auto">
          <a:xfrm>
            <a:off x="0" y="535097"/>
            <a:ext cx="10045700" cy="83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69" tIns="27323" rIns="54646" bIns="27323" anchor="ctr"/>
          <a:lstStyle/>
          <a:p>
            <a:pPr algn="ctr">
              <a:lnSpc>
                <a:spcPct val="110000"/>
              </a:lnSpc>
            </a:pPr>
            <a:r>
              <a:rPr lang="ru-RU" sz="2434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ТЕХНОЛОГИИ УПРАВЛЕНИЯ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9221" y="1559628"/>
            <a:ext cx="9571393" cy="4582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•	</a:t>
            </a:r>
            <a:r>
              <a:rPr lang="ru-RU" sz="1521" dirty="0"/>
              <a:t>технологии календарной автоматики, в которых переключение режимов управления (планов координации - ПК) осуществляется в зависимости от даты и времени суток, при этом пересчет ПК затруднен и практически не осуществляется. Такие системы функционировали в 60-е годы прошлого века, когда не было автоматизированных методов  расчета ПК и реализующих их программ</a:t>
            </a:r>
            <a:r>
              <a:rPr lang="en-US" sz="1521" dirty="0"/>
              <a:t>;</a:t>
            </a:r>
            <a:r>
              <a:rPr lang="ru-RU" sz="1521" dirty="0"/>
              <a:t> </a:t>
            </a:r>
          </a:p>
          <a:p>
            <a:pPr algn="just"/>
            <a:r>
              <a:rPr lang="ru-RU" sz="1521" dirty="0"/>
              <a:t>•	системы, в которых переключение режимов осуществляется в зависимости от даты и времени суток с регулярным (обычно – раз в 3 -4 года) пересчетом ПК (системы 70-х гг., когда были разработаны программные продукты для расчета ПК и локальных режимов светофорного регулирования)</a:t>
            </a:r>
            <a:r>
              <a:rPr lang="en-US" sz="1521" dirty="0"/>
              <a:t>;</a:t>
            </a:r>
            <a:endParaRPr lang="ru-RU" sz="1521" dirty="0"/>
          </a:p>
          <a:p>
            <a:pPr algn="just"/>
            <a:r>
              <a:rPr lang="ru-RU" sz="1521" dirty="0"/>
              <a:t>•	системы, в которых существует развитая библиотека ПК, позволяющая переключать их в автоматическом или автоматизированном режиме в зависимости от ситуации, определяемой детекторами транспорта и метеостанциями (ситуационное управление – «управление по характерным точкам», получившее распространение также в 70-е гг.)</a:t>
            </a:r>
            <a:r>
              <a:rPr lang="en-US" sz="1521" dirty="0"/>
              <a:t>;</a:t>
            </a:r>
            <a:endParaRPr lang="ru-RU" sz="1521" dirty="0"/>
          </a:p>
          <a:p>
            <a:pPr algn="just"/>
            <a:r>
              <a:rPr lang="ru-RU" sz="1521" dirty="0"/>
              <a:t>•	адаптивные системы, позволяющие рассчитывать режимы управления в реальном времени в зависимости от фактической ситуации, идентифицируемой детекторами транспортных потоков (системы активно развиваются начиная с 80-х годов). При загрузке транспортной сети, приближающейся к 90%, каждый случайный всплеск интенсивности может привести (и приводит) к затору. Эта проблема может быть решена путем управления в реальном времени, когда система управления способна отслеживать случайные возмущения транспортных потоков и оперативно реагировать на них, обеспечивая использование имеющихся резервов пропускной способности.</a:t>
            </a:r>
          </a:p>
        </p:txBody>
      </p:sp>
      <p:pic>
        <p:nvPicPr>
          <p:cNvPr id="5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509093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5148" y="671023"/>
            <a:ext cx="9283611" cy="886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Факторы формирующие  требования к технологиям управления в АСУ ДД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5147" y="1632681"/>
            <a:ext cx="9582052" cy="4145954"/>
          </a:xfrm>
          <a:prstGeom prst="rect">
            <a:avLst/>
          </a:prstGeom>
          <a:solidFill>
            <a:srgbClr val="FFE7E7"/>
          </a:solidFill>
        </p:spPr>
        <p:txBody>
          <a:bodyPr wrap="square">
            <a:spAutoFit/>
          </a:bodyPr>
          <a:lstStyle/>
          <a:p>
            <a:pPr marL="289779" indent="-289779" algn="just">
              <a:buFont typeface="Wingdings" pitchFamily="2" charset="2"/>
              <a:buChar char="§"/>
            </a:pPr>
            <a:r>
              <a:rPr lang="ru-RU" sz="1623" dirty="0"/>
              <a:t>уровень загрузки участков УДС и возможность его снижения в перспективе</a:t>
            </a:r>
            <a:r>
              <a:rPr lang="en-US" sz="1623" dirty="0"/>
              <a:t>;</a:t>
            </a:r>
            <a:endParaRPr lang="ru-RU" sz="1623" dirty="0"/>
          </a:p>
          <a:p>
            <a:pPr marL="289779" indent="-289779" algn="just">
              <a:buFont typeface="Wingdings" pitchFamily="2" charset="2"/>
              <a:buChar char="§"/>
            </a:pPr>
            <a:r>
              <a:rPr lang="ru-RU" sz="1623" dirty="0"/>
              <a:t>наличие устойчивой динамики транспортных потоков в суточном цикле</a:t>
            </a:r>
            <a:r>
              <a:rPr lang="en-US" sz="1623" dirty="0"/>
              <a:t>;</a:t>
            </a:r>
            <a:endParaRPr lang="ru-RU" sz="1623" dirty="0"/>
          </a:p>
          <a:p>
            <a:pPr marL="289779" indent="-289779" algn="just">
              <a:buFont typeface="Wingdings" pitchFamily="2" charset="2"/>
              <a:buChar char="§"/>
            </a:pPr>
            <a:r>
              <a:rPr lang="ru-RU" sz="1623" dirty="0"/>
              <a:t>наличие предпосылок к формированию особых ситуаций (рекреационные потоки,  специфика формирования очередей и пешеходных потоков и т.п.) и возможность их формализованного описания</a:t>
            </a:r>
            <a:r>
              <a:rPr lang="en-US" sz="1623" dirty="0"/>
              <a:t>;</a:t>
            </a:r>
            <a:endParaRPr lang="ru-RU" sz="1623" dirty="0"/>
          </a:p>
          <a:p>
            <a:pPr marL="289779" indent="-289779" algn="just">
              <a:buFont typeface="Wingdings" pitchFamily="2" charset="2"/>
              <a:buChar char="§"/>
            </a:pPr>
            <a:r>
              <a:rPr lang="ru-RU" sz="1623" dirty="0"/>
              <a:t>сложность транспортных ситуаций и их формализованного представления (сложные маршруты реализации корреспонденций, наличие значительных поворотных потоков, малые расстояния между стоп-линиями в сочетании с высоким уровнем загрузки)</a:t>
            </a:r>
            <a:r>
              <a:rPr lang="en-US" sz="1623" dirty="0"/>
              <a:t>;</a:t>
            </a:r>
            <a:endParaRPr lang="ru-RU" sz="1623" dirty="0"/>
          </a:p>
          <a:p>
            <a:pPr marL="289779" indent="-289779" algn="just">
              <a:buFont typeface="Wingdings" pitchFamily="2" charset="2"/>
              <a:buChar char="§"/>
            </a:pPr>
            <a:r>
              <a:rPr lang="ru-RU" sz="1623" dirty="0"/>
              <a:t>необходимость обеспечения приоритетных условий движения общественного транспорта</a:t>
            </a:r>
            <a:r>
              <a:rPr lang="en-US" sz="1623" dirty="0"/>
              <a:t>;</a:t>
            </a:r>
          </a:p>
          <a:p>
            <a:pPr marL="289779" indent="-289779" algn="just">
              <a:buFont typeface="Wingdings" pitchFamily="2" charset="2"/>
              <a:buChar char="§"/>
            </a:pPr>
            <a:r>
              <a:rPr lang="ru-RU" sz="1623" dirty="0"/>
              <a:t>наличие устойчивых «связей по потоку» между соседними светофорными объектами</a:t>
            </a:r>
            <a:r>
              <a:rPr lang="en-US" sz="1623" dirty="0"/>
              <a:t>;</a:t>
            </a:r>
            <a:endParaRPr lang="ru-RU" sz="1623" dirty="0"/>
          </a:p>
          <a:p>
            <a:pPr marL="289779" indent="-289779" algn="just">
              <a:buFont typeface="Wingdings" pitchFamily="2" charset="2"/>
              <a:buChar char="§"/>
            </a:pPr>
            <a:r>
              <a:rPr lang="ru-RU" sz="1623" dirty="0"/>
              <a:t>однородность транспортной ситуации в пределах района</a:t>
            </a:r>
            <a:r>
              <a:rPr lang="en-US" sz="1623" dirty="0"/>
              <a:t>;</a:t>
            </a:r>
            <a:endParaRPr lang="ru-RU" sz="1623" dirty="0"/>
          </a:p>
          <a:p>
            <a:pPr marL="289779" indent="-289779" algn="just">
              <a:buFont typeface="Wingdings" pitchFamily="2" charset="2"/>
              <a:buChar char="§"/>
            </a:pPr>
            <a:r>
              <a:rPr lang="ru-RU" sz="1623" dirty="0"/>
              <a:t>перспективы развития УДС, влияющие на закономерности распределения транспортных потоков</a:t>
            </a:r>
            <a:r>
              <a:rPr lang="en-US" sz="1623" dirty="0"/>
              <a:t>;</a:t>
            </a:r>
            <a:r>
              <a:rPr lang="ru-RU" sz="1623" dirty="0"/>
              <a:t> </a:t>
            </a:r>
          </a:p>
          <a:p>
            <a:pPr marL="289779" indent="-289779" algn="just">
              <a:buFont typeface="Wingdings" pitchFamily="2" charset="2"/>
              <a:buChar char="§"/>
            </a:pPr>
            <a:r>
              <a:rPr lang="ru-RU" sz="1623" dirty="0"/>
              <a:t>данные о характеристиках установленного периферийного оборудования АСУ ДД и системы светофорного регулирования.</a:t>
            </a:r>
          </a:p>
          <a:p>
            <a:pPr algn="just"/>
            <a:endParaRPr lang="ru-RU" sz="1623" dirty="0"/>
          </a:p>
        </p:txBody>
      </p:sp>
      <p:pic>
        <p:nvPicPr>
          <p:cNvPr id="4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090529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Прямоугольник 1"/>
          <p:cNvSpPr>
            <a:spLocks noChangeArrowheads="1"/>
          </p:cNvSpPr>
          <p:nvPr/>
        </p:nvSpPr>
        <p:spPr bwMode="auto">
          <a:xfrm>
            <a:off x="0" y="535097"/>
            <a:ext cx="10045700" cy="83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69" tIns="27323" rIns="54646" bIns="27323" anchor="ctr"/>
          <a:lstStyle/>
          <a:p>
            <a:pPr algn="ctr">
              <a:lnSpc>
                <a:spcPct val="110000"/>
              </a:lnSpc>
            </a:pPr>
            <a:r>
              <a:rPr lang="ru-RU" sz="2434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Современные тенденции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83707" y="1374079"/>
            <a:ext cx="9166369" cy="2621783"/>
          </a:xfrm>
          <a:prstGeom prst="rect">
            <a:avLst/>
          </a:prstGeom>
          <a:solidFill>
            <a:srgbClr val="FFE7E7"/>
          </a:solidFill>
        </p:spPr>
        <p:txBody>
          <a:bodyPr wrap="square">
            <a:spAutoFit/>
          </a:bodyPr>
          <a:lstStyle/>
          <a:p>
            <a:pPr marL="289779" indent="-289779">
              <a:buFont typeface="Wingdings" pitchFamily="2" charset="2"/>
              <a:buChar char="§"/>
            </a:pPr>
            <a:r>
              <a:rPr lang="ru-RU" dirty="0" smtClean="0"/>
              <a:t>ограниченное </a:t>
            </a:r>
            <a:r>
              <a:rPr lang="ru-RU" dirty="0"/>
              <a:t>использование методов сетевого адаптивного </a:t>
            </a:r>
            <a:r>
              <a:rPr lang="ru-RU" dirty="0" smtClean="0"/>
              <a:t>управления</a:t>
            </a:r>
            <a:r>
              <a:rPr lang="en-US" dirty="0" smtClean="0"/>
              <a:t>;</a:t>
            </a:r>
          </a:p>
          <a:p>
            <a:pPr marL="289779" indent="-289779">
              <a:buFont typeface="Wingdings" pitchFamily="2" charset="2"/>
              <a:buChar char="§"/>
            </a:pPr>
            <a:endParaRPr lang="ru-RU" dirty="0"/>
          </a:p>
          <a:p>
            <a:pPr marL="289779" indent="-289779">
              <a:buFont typeface="Wingdings" pitchFamily="2" charset="2"/>
              <a:buChar char="§"/>
            </a:pPr>
            <a:r>
              <a:rPr lang="ru-RU" dirty="0" smtClean="0"/>
              <a:t>активное </a:t>
            </a:r>
            <a:r>
              <a:rPr lang="ru-RU" dirty="0"/>
              <a:t>применение методов ситуационного управления, в том числе  развитие аппарата формализации описания </a:t>
            </a:r>
            <a:r>
              <a:rPr lang="ru-RU" dirty="0" smtClean="0"/>
              <a:t>ситуаций</a:t>
            </a:r>
            <a:r>
              <a:rPr lang="en-US" dirty="0" smtClean="0"/>
              <a:t>;</a:t>
            </a:r>
          </a:p>
          <a:p>
            <a:endParaRPr lang="ru-RU" dirty="0"/>
          </a:p>
          <a:p>
            <a:pPr marL="289779" indent="-289779">
              <a:buFont typeface="Wingdings" pitchFamily="2" charset="2"/>
              <a:buChar char="§"/>
            </a:pPr>
            <a:r>
              <a:rPr lang="ru-RU" dirty="0" smtClean="0"/>
              <a:t> широкое </a:t>
            </a:r>
            <a:r>
              <a:rPr lang="ru-RU" dirty="0"/>
              <a:t>применение алгоритмов приоритетного пропуска пассажирского </a:t>
            </a:r>
            <a:r>
              <a:rPr lang="ru-RU" dirty="0" smtClean="0"/>
              <a:t>транспорта</a:t>
            </a:r>
            <a:r>
              <a:rPr lang="en-US" dirty="0" smtClean="0"/>
              <a:t>;</a:t>
            </a:r>
          </a:p>
          <a:p>
            <a:pPr marL="289779" indent="-289779">
              <a:buFont typeface="Wingdings" pitchFamily="2" charset="2"/>
              <a:buChar char="§"/>
            </a:pPr>
            <a:endParaRPr lang="en-US" dirty="0"/>
          </a:p>
          <a:p>
            <a:pPr marL="289779" indent="-289779">
              <a:buFont typeface="Wingdings" pitchFamily="2" charset="2"/>
              <a:buChar char="§"/>
            </a:pPr>
            <a:r>
              <a:rPr lang="ru-RU" dirty="0" smtClean="0"/>
              <a:t>наличие возможности гибкого конфигурирования.</a:t>
            </a:r>
            <a:endParaRPr lang="ru-RU" dirty="0"/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154549" y="3799890"/>
            <a:ext cx="10045700" cy="83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69" tIns="27323" rIns="54646" bIns="27323" anchor="ctr"/>
          <a:lstStyle/>
          <a:p>
            <a:pPr algn="ctr">
              <a:lnSpc>
                <a:spcPct val="110000"/>
              </a:lnSpc>
            </a:pPr>
            <a:r>
              <a:rPr lang="ru-RU" sz="2434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Требования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9666" y="4516522"/>
            <a:ext cx="9166369" cy="2059972"/>
          </a:xfrm>
          <a:prstGeom prst="rect">
            <a:avLst/>
          </a:prstGeom>
          <a:solidFill>
            <a:srgbClr val="FFE7E7"/>
          </a:solidFill>
        </p:spPr>
        <p:txBody>
          <a:bodyPr wrap="square">
            <a:spAutoFit/>
          </a:bodyPr>
          <a:lstStyle/>
          <a:p>
            <a:pPr marL="289779" indent="-289779">
              <a:buFont typeface="Wingdings" pitchFamily="2" charset="2"/>
              <a:buChar char="§"/>
            </a:pPr>
            <a:r>
              <a:rPr lang="ru-RU" dirty="0" smtClean="0"/>
              <a:t>высокий уровень надежности детекторов</a:t>
            </a:r>
            <a:r>
              <a:rPr lang="en-US" dirty="0" smtClean="0"/>
              <a:t>;</a:t>
            </a:r>
          </a:p>
          <a:p>
            <a:pPr marL="289779" indent="-289779">
              <a:buFont typeface="Wingdings" pitchFamily="2" charset="2"/>
              <a:buChar char="§"/>
            </a:pPr>
            <a:endParaRPr lang="ru-RU" dirty="0"/>
          </a:p>
          <a:p>
            <a:pPr marL="289779" indent="-289779">
              <a:buFont typeface="Wingdings" pitchFamily="2" charset="2"/>
              <a:buChar char="§"/>
            </a:pPr>
            <a:r>
              <a:rPr lang="ru-RU" dirty="0" smtClean="0"/>
              <a:t>текущее и будущее состояние дорожного движения должно быть известно довольно точно</a:t>
            </a:r>
            <a:r>
              <a:rPr lang="en-US" dirty="0" smtClean="0"/>
              <a:t>;</a:t>
            </a:r>
          </a:p>
          <a:p>
            <a:endParaRPr lang="ru-RU" dirty="0"/>
          </a:p>
          <a:p>
            <a:pPr marL="289779" indent="-289779">
              <a:buFont typeface="Wingdings" pitchFamily="2" charset="2"/>
              <a:buChar char="§"/>
            </a:pPr>
            <a:r>
              <a:rPr lang="ru-RU" dirty="0" smtClean="0"/>
              <a:t> в наличии должны быть откалиброванная  актуальная транспортная модель города.</a:t>
            </a:r>
            <a:endParaRPr lang="en-US" dirty="0" smtClean="0"/>
          </a:p>
        </p:txBody>
      </p:sp>
      <p:pic>
        <p:nvPicPr>
          <p:cNvPr id="8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788867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802" y="180599"/>
            <a:ext cx="9283611" cy="467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Заказчик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ИТС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 Подрядчик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643" y="647650"/>
            <a:ext cx="6178527" cy="691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9357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49"/>
            <a:ext cx="10045700" cy="50407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8" tIns="45713" rIns="91428" bIns="45713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76617" y="936098"/>
            <a:ext cx="7289008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376616" y="199997"/>
            <a:ext cx="7094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641" eaLnBrk="0" hangingPunct="0"/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Основные направления развития ИТС</a:t>
            </a:r>
            <a:endParaRPr lang="ru-RU" sz="2400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97939" y="3564607"/>
            <a:ext cx="2684476" cy="1211635"/>
          </a:xfrm>
          <a:prstGeom prst="rect">
            <a:avLst/>
          </a:prstGeom>
          <a:solidFill>
            <a:srgbClr val="E1561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1"/>
          <a:lstStyle/>
          <a:p>
            <a:pPr marL="92075" algn="ctr"/>
            <a:r>
              <a:rPr lang="ru-RU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Направления развития ИТС в ГК </a:t>
            </a:r>
            <a:r>
              <a:rPr lang="en-US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АВТОДОР</a:t>
            </a:r>
            <a:r>
              <a:rPr lang="en-US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8304" y="2340471"/>
            <a:ext cx="2684476" cy="1656184"/>
          </a:xfrm>
          <a:prstGeom prst="rect">
            <a:avLst/>
          </a:prstGeom>
          <a:solidFill>
            <a:srgbClr val="EB8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1" algn="ctr"/>
            <a:r>
              <a:rPr lang="ru-RU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Пространственное развитие и расширение функционала всех основных подсистем </a:t>
            </a:r>
            <a:r>
              <a:rPr lang="ru-RU" sz="16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ИТС</a:t>
            </a:r>
            <a:endParaRPr lang="ru-RU" sz="16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97939" y="1404367"/>
            <a:ext cx="2684476" cy="1080120"/>
          </a:xfrm>
          <a:prstGeom prst="rect">
            <a:avLst/>
          </a:prstGeom>
          <a:solidFill>
            <a:srgbClr val="EB8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1" algn="ctr"/>
            <a:r>
              <a:rPr lang="ru-RU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Интеграционное развитие </a:t>
            </a:r>
            <a:r>
              <a:rPr lang="ru-RU" sz="16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ИТС</a:t>
            </a:r>
            <a:endParaRPr lang="ru-RU" sz="16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92011" y="2340471"/>
            <a:ext cx="2684476" cy="1656184"/>
          </a:xfrm>
          <a:prstGeom prst="rect">
            <a:avLst/>
          </a:prstGeom>
          <a:solidFill>
            <a:srgbClr val="EB8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1" algn="ctr"/>
            <a:r>
              <a:rPr lang="ru-RU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нормативно-правовых документов в области ИТС для непосредственных нужд ГК </a:t>
            </a:r>
            <a:r>
              <a:rPr lang="ru-RU" sz="16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«АВТОДОР»</a:t>
            </a:r>
            <a:endParaRPr lang="ru-RU" sz="16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76616" y="4170424"/>
            <a:ext cx="2684476" cy="2130487"/>
          </a:xfrm>
          <a:prstGeom prst="rect">
            <a:avLst/>
          </a:prstGeom>
          <a:solidFill>
            <a:srgbClr val="EB8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1" algn="ctr"/>
            <a:r>
              <a:rPr lang="ru-RU" sz="16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Внедрение </a:t>
            </a:r>
            <a:r>
              <a:rPr lang="ru-RU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новых технологий в проектировании ИТС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895058" y="4170424"/>
            <a:ext cx="2684476" cy="2130487"/>
          </a:xfrm>
          <a:prstGeom prst="rect">
            <a:avLst/>
          </a:prstGeom>
          <a:solidFill>
            <a:srgbClr val="EB8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1" algn="ctr"/>
            <a:r>
              <a:rPr lang="ru-RU" sz="16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Внедрение </a:t>
            </a:r>
            <a:r>
              <a:rPr lang="ru-RU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новых технологий в области управления дорожным движением</a:t>
            </a:r>
            <a:r>
              <a:rPr lang="ru-RU" sz="16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Строительство </a:t>
            </a:r>
            <a:r>
              <a:rPr lang="ru-RU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инфраструктуры для внедрения «Кооперативных систем»</a:t>
            </a:r>
          </a:p>
          <a:p>
            <a:pPr marL="92075" lvl="1" algn="ctr"/>
            <a:endParaRPr lang="ru-RU" sz="16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5" name="Прямая со стрелкой 24"/>
          <p:cNvCxnSpPr>
            <a:stCxn id="12" idx="0"/>
          </p:cNvCxnSpPr>
          <p:nvPr/>
        </p:nvCxnSpPr>
        <p:spPr>
          <a:xfrm flipV="1">
            <a:off x="4940177" y="2484487"/>
            <a:ext cx="0" cy="1080120"/>
          </a:xfrm>
          <a:prstGeom prst="straightConnector1">
            <a:avLst/>
          </a:prstGeom>
          <a:ln w="508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12" idx="3"/>
            <a:endCxn id="15" idx="1"/>
          </p:cNvCxnSpPr>
          <p:nvPr/>
        </p:nvCxnSpPr>
        <p:spPr>
          <a:xfrm flipV="1">
            <a:off x="6282415" y="3168563"/>
            <a:ext cx="609596" cy="1001862"/>
          </a:xfrm>
          <a:prstGeom prst="straightConnector1">
            <a:avLst/>
          </a:prstGeom>
          <a:ln w="508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12" idx="1"/>
            <a:endCxn id="13" idx="3"/>
          </p:cNvCxnSpPr>
          <p:nvPr/>
        </p:nvCxnSpPr>
        <p:spPr>
          <a:xfrm flipH="1" flipV="1">
            <a:off x="3062780" y="3168563"/>
            <a:ext cx="535159" cy="1001862"/>
          </a:xfrm>
          <a:prstGeom prst="straightConnector1">
            <a:avLst/>
          </a:prstGeom>
          <a:ln w="508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12" idx="3"/>
            <a:endCxn id="20" idx="1"/>
          </p:cNvCxnSpPr>
          <p:nvPr/>
        </p:nvCxnSpPr>
        <p:spPr>
          <a:xfrm>
            <a:off x="6282415" y="4170425"/>
            <a:ext cx="612643" cy="1065243"/>
          </a:xfrm>
          <a:prstGeom prst="straightConnector1">
            <a:avLst/>
          </a:prstGeom>
          <a:ln w="508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stCxn id="12" idx="1"/>
            <a:endCxn id="19" idx="3"/>
          </p:cNvCxnSpPr>
          <p:nvPr/>
        </p:nvCxnSpPr>
        <p:spPr>
          <a:xfrm flipH="1">
            <a:off x="3061092" y="4170425"/>
            <a:ext cx="536847" cy="1065243"/>
          </a:xfrm>
          <a:prstGeom prst="straightConnector1">
            <a:avLst/>
          </a:prstGeom>
          <a:ln w="508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37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9" grpId="0" animBg="1"/>
      <p:bldP spid="2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50"/>
            <a:ext cx="10045700" cy="50407"/>
          </a:xfrm>
          <a:prstGeom prst="rect">
            <a:avLst/>
          </a:prstGeom>
          <a:solidFill>
            <a:srgbClr val="E156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416" tIns="45707" rIns="91416" bIns="45707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pic>
        <p:nvPicPr>
          <p:cNvPr id="15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376617" y="936098"/>
            <a:ext cx="7289008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Группа 16"/>
          <p:cNvGrpSpPr/>
          <p:nvPr/>
        </p:nvGrpSpPr>
        <p:grpSpPr>
          <a:xfrm>
            <a:off x="498564" y="1221700"/>
            <a:ext cx="8875475" cy="5766040"/>
            <a:chOff x="-956219" y="1608038"/>
            <a:chExt cx="8875475" cy="51318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903771" y="1608038"/>
              <a:ext cx="5040560" cy="680118"/>
            </a:xfrm>
            <a:prstGeom prst="rect">
              <a:avLst/>
            </a:prstGeom>
            <a:solidFill>
              <a:srgbClr val="E156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0602" tIns="50301" rIns="100602" bIns="50301" anchor="ctr"/>
            <a:lstStyle/>
            <a:p>
              <a:pPr algn="ctr" defTabSz="912506"/>
              <a:r>
                <a:rPr lang="ru-RU" dirty="0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Текущее положение дел в области ИТС в Государственной </a:t>
              </a:r>
              <a:r>
                <a:rPr lang="ru-RU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компании </a:t>
              </a:r>
              <a:r>
                <a:rPr lang="ru-RU" dirty="0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«</a:t>
              </a:r>
              <a:r>
                <a:rPr lang="ru-RU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АВТОДОР»</a:t>
              </a: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3812543" y="2498563"/>
              <a:ext cx="4094589" cy="1006188"/>
            </a:xfrm>
            <a:custGeom>
              <a:avLst/>
              <a:gdLst>
                <a:gd name="connsiteX0" fmla="*/ 0 w 2359573"/>
                <a:gd name="connsiteY0" fmla="*/ 68012 h 680118"/>
                <a:gd name="connsiteX1" fmla="*/ 68012 w 2359573"/>
                <a:gd name="connsiteY1" fmla="*/ 0 h 680118"/>
                <a:gd name="connsiteX2" fmla="*/ 2291561 w 2359573"/>
                <a:gd name="connsiteY2" fmla="*/ 0 h 680118"/>
                <a:gd name="connsiteX3" fmla="*/ 2359573 w 2359573"/>
                <a:gd name="connsiteY3" fmla="*/ 68012 h 680118"/>
                <a:gd name="connsiteX4" fmla="*/ 2359573 w 2359573"/>
                <a:gd name="connsiteY4" fmla="*/ 612106 h 680118"/>
                <a:gd name="connsiteX5" fmla="*/ 2291561 w 2359573"/>
                <a:gd name="connsiteY5" fmla="*/ 680118 h 680118"/>
                <a:gd name="connsiteX6" fmla="*/ 68012 w 2359573"/>
                <a:gd name="connsiteY6" fmla="*/ 680118 h 680118"/>
                <a:gd name="connsiteX7" fmla="*/ 0 w 2359573"/>
                <a:gd name="connsiteY7" fmla="*/ 612106 h 680118"/>
                <a:gd name="connsiteX8" fmla="*/ 0 w 2359573"/>
                <a:gd name="connsiteY8" fmla="*/ 68012 h 680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573" h="680118">
                  <a:moveTo>
                    <a:pt x="0" y="68012"/>
                  </a:moveTo>
                  <a:cubicBezTo>
                    <a:pt x="0" y="30450"/>
                    <a:pt x="30450" y="0"/>
                    <a:pt x="68012" y="0"/>
                  </a:cubicBezTo>
                  <a:lnTo>
                    <a:pt x="2291561" y="0"/>
                  </a:lnTo>
                  <a:cubicBezTo>
                    <a:pt x="2329123" y="0"/>
                    <a:pt x="2359573" y="30450"/>
                    <a:pt x="2359573" y="68012"/>
                  </a:cubicBezTo>
                  <a:lnTo>
                    <a:pt x="2359573" y="612106"/>
                  </a:lnTo>
                  <a:cubicBezTo>
                    <a:pt x="2359573" y="649668"/>
                    <a:pt x="2329123" y="680118"/>
                    <a:pt x="2291561" y="680118"/>
                  </a:cubicBezTo>
                  <a:lnTo>
                    <a:pt x="68012" y="680118"/>
                  </a:lnTo>
                  <a:cubicBezTo>
                    <a:pt x="30450" y="680118"/>
                    <a:pt x="0" y="649668"/>
                    <a:pt x="0" y="612106"/>
                  </a:cubicBezTo>
                  <a:lnTo>
                    <a:pt x="0" y="68012"/>
                  </a:lnTo>
                  <a:close/>
                </a:path>
              </a:pathLst>
            </a:custGeom>
            <a:solidFill>
              <a:srgbClr val="EB89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02" tIns="50301" rIns="100602" bIns="50301" rtlCol="0" anchor="ctr"/>
            <a:lstStyle/>
            <a:p>
              <a:pPr marL="0" lvl="1">
                <a:lnSpc>
                  <a:spcPts val="1500"/>
                </a:lnSpc>
              </a:pPr>
              <a:r>
                <a:rPr lang="ru-RU" sz="16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Функциональность ИТС ограничена </a:t>
              </a:r>
              <a:r>
                <a:rPr lang="ru-RU" sz="1600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Автоматизированной системой </a:t>
              </a:r>
              <a:r>
                <a:rPr lang="ru-RU" sz="16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управления дорожным движением (АСУДД) и </a:t>
              </a:r>
              <a:r>
                <a:rPr lang="ru-RU" sz="1600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Системой </a:t>
              </a:r>
              <a:r>
                <a:rPr lang="ru-RU" sz="16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взимания платы (СВП).</a:t>
              </a: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3786543" y="3618009"/>
              <a:ext cx="4132713" cy="2098002"/>
            </a:xfrm>
            <a:custGeom>
              <a:avLst/>
              <a:gdLst>
                <a:gd name="connsiteX0" fmla="*/ 0 w 2359573"/>
                <a:gd name="connsiteY0" fmla="*/ 68012 h 680118"/>
                <a:gd name="connsiteX1" fmla="*/ 68012 w 2359573"/>
                <a:gd name="connsiteY1" fmla="*/ 0 h 680118"/>
                <a:gd name="connsiteX2" fmla="*/ 2291561 w 2359573"/>
                <a:gd name="connsiteY2" fmla="*/ 0 h 680118"/>
                <a:gd name="connsiteX3" fmla="*/ 2359573 w 2359573"/>
                <a:gd name="connsiteY3" fmla="*/ 68012 h 680118"/>
                <a:gd name="connsiteX4" fmla="*/ 2359573 w 2359573"/>
                <a:gd name="connsiteY4" fmla="*/ 612106 h 680118"/>
                <a:gd name="connsiteX5" fmla="*/ 2291561 w 2359573"/>
                <a:gd name="connsiteY5" fmla="*/ 680118 h 680118"/>
                <a:gd name="connsiteX6" fmla="*/ 68012 w 2359573"/>
                <a:gd name="connsiteY6" fmla="*/ 680118 h 680118"/>
                <a:gd name="connsiteX7" fmla="*/ 0 w 2359573"/>
                <a:gd name="connsiteY7" fmla="*/ 612106 h 680118"/>
                <a:gd name="connsiteX8" fmla="*/ 0 w 2359573"/>
                <a:gd name="connsiteY8" fmla="*/ 68012 h 680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573" h="680118">
                  <a:moveTo>
                    <a:pt x="0" y="68012"/>
                  </a:moveTo>
                  <a:cubicBezTo>
                    <a:pt x="0" y="30450"/>
                    <a:pt x="30450" y="0"/>
                    <a:pt x="68012" y="0"/>
                  </a:cubicBezTo>
                  <a:lnTo>
                    <a:pt x="2291561" y="0"/>
                  </a:lnTo>
                  <a:cubicBezTo>
                    <a:pt x="2329123" y="0"/>
                    <a:pt x="2359573" y="30450"/>
                    <a:pt x="2359573" y="68012"/>
                  </a:cubicBezTo>
                  <a:lnTo>
                    <a:pt x="2359573" y="612106"/>
                  </a:lnTo>
                  <a:cubicBezTo>
                    <a:pt x="2359573" y="649668"/>
                    <a:pt x="2329123" y="680118"/>
                    <a:pt x="2291561" y="680118"/>
                  </a:cubicBezTo>
                  <a:lnTo>
                    <a:pt x="68012" y="680118"/>
                  </a:lnTo>
                  <a:cubicBezTo>
                    <a:pt x="30450" y="680118"/>
                    <a:pt x="0" y="649668"/>
                    <a:pt x="0" y="612106"/>
                  </a:cubicBezTo>
                  <a:lnTo>
                    <a:pt x="0" y="68012"/>
                  </a:lnTo>
                  <a:close/>
                </a:path>
              </a:pathLst>
            </a:custGeom>
            <a:solidFill>
              <a:srgbClr val="EB89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02" tIns="50301" rIns="0" bIns="50301" rtlCol="0" anchor="ctr"/>
            <a:lstStyle/>
            <a:p>
              <a:r>
                <a:rPr lang="ru-RU" altLang="ru-RU" sz="16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АСУДД строится разрозненно и не </a:t>
              </a:r>
              <a:r>
                <a:rPr lang="ru-RU" altLang="ru-RU" sz="1600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последовательно </a:t>
              </a:r>
              <a:r>
                <a:rPr lang="ru-RU" altLang="ru-RU" sz="16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на отдельных участках дорог, не основываясь на логике управления дорожным </a:t>
              </a:r>
              <a:r>
                <a:rPr lang="ru-RU" altLang="ru-RU" sz="1600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движением - т.е</a:t>
              </a:r>
              <a:r>
                <a:rPr lang="ru-RU" altLang="ru-RU" sz="16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сначала определяется дислокация периферийного оборудования, а только потом под неё разрабатываются сценарии его работы и единой системы управления и взаимодействия</a:t>
              </a:r>
              <a:endParaRPr lang="ru-RU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-942460" y="2498563"/>
              <a:ext cx="4120589" cy="1006188"/>
            </a:xfrm>
            <a:custGeom>
              <a:avLst/>
              <a:gdLst>
                <a:gd name="connsiteX0" fmla="*/ 0 w 2359573"/>
                <a:gd name="connsiteY0" fmla="*/ 68012 h 680118"/>
                <a:gd name="connsiteX1" fmla="*/ 68012 w 2359573"/>
                <a:gd name="connsiteY1" fmla="*/ 0 h 680118"/>
                <a:gd name="connsiteX2" fmla="*/ 2291561 w 2359573"/>
                <a:gd name="connsiteY2" fmla="*/ 0 h 680118"/>
                <a:gd name="connsiteX3" fmla="*/ 2359573 w 2359573"/>
                <a:gd name="connsiteY3" fmla="*/ 68012 h 680118"/>
                <a:gd name="connsiteX4" fmla="*/ 2359573 w 2359573"/>
                <a:gd name="connsiteY4" fmla="*/ 612106 h 680118"/>
                <a:gd name="connsiteX5" fmla="*/ 2291561 w 2359573"/>
                <a:gd name="connsiteY5" fmla="*/ 680118 h 680118"/>
                <a:gd name="connsiteX6" fmla="*/ 68012 w 2359573"/>
                <a:gd name="connsiteY6" fmla="*/ 680118 h 680118"/>
                <a:gd name="connsiteX7" fmla="*/ 0 w 2359573"/>
                <a:gd name="connsiteY7" fmla="*/ 612106 h 680118"/>
                <a:gd name="connsiteX8" fmla="*/ 0 w 2359573"/>
                <a:gd name="connsiteY8" fmla="*/ 68012 h 680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573" h="680118">
                  <a:moveTo>
                    <a:pt x="0" y="68012"/>
                  </a:moveTo>
                  <a:cubicBezTo>
                    <a:pt x="0" y="30450"/>
                    <a:pt x="30450" y="0"/>
                    <a:pt x="68012" y="0"/>
                  </a:cubicBezTo>
                  <a:lnTo>
                    <a:pt x="2291561" y="0"/>
                  </a:lnTo>
                  <a:cubicBezTo>
                    <a:pt x="2329123" y="0"/>
                    <a:pt x="2359573" y="30450"/>
                    <a:pt x="2359573" y="68012"/>
                  </a:cubicBezTo>
                  <a:lnTo>
                    <a:pt x="2359573" y="612106"/>
                  </a:lnTo>
                  <a:cubicBezTo>
                    <a:pt x="2359573" y="649668"/>
                    <a:pt x="2329123" y="680118"/>
                    <a:pt x="2291561" y="680118"/>
                  </a:cubicBezTo>
                  <a:lnTo>
                    <a:pt x="68012" y="680118"/>
                  </a:lnTo>
                  <a:cubicBezTo>
                    <a:pt x="30450" y="680118"/>
                    <a:pt x="0" y="649668"/>
                    <a:pt x="0" y="612106"/>
                  </a:cubicBezTo>
                  <a:lnTo>
                    <a:pt x="0" y="68012"/>
                  </a:lnTo>
                  <a:close/>
                </a:path>
              </a:pathLst>
            </a:custGeom>
            <a:solidFill>
              <a:srgbClr val="EB89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02" tIns="50301" rIns="100602" bIns="50301" rtlCol="0" anchor="ctr"/>
            <a:lstStyle/>
            <a:p>
              <a:pPr marL="0" lvl="1">
                <a:lnSpc>
                  <a:spcPts val="1500"/>
                </a:lnSpc>
              </a:pPr>
              <a:r>
                <a:rPr lang="ru-RU" sz="1600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ИТС не рассматривается как единая система</a:t>
              </a:r>
              <a:r>
                <a:rPr lang="en-US" sz="1600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ru-RU" sz="1600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 как набор отдельных подсистем.</a:t>
              </a:r>
              <a:endParaRPr lang="ru-RU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-954548" y="3618009"/>
              <a:ext cx="4148106" cy="2098002"/>
            </a:xfrm>
            <a:custGeom>
              <a:avLst/>
              <a:gdLst>
                <a:gd name="connsiteX0" fmla="*/ 0 w 2359573"/>
                <a:gd name="connsiteY0" fmla="*/ 68012 h 680118"/>
                <a:gd name="connsiteX1" fmla="*/ 68012 w 2359573"/>
                <a:gd name="connsiteY1" fmla="*/ 0 h 680118"/>
                <a:gd name="connsiteX2" fmla="*/ 2291561 w 2359573"/>
                <a:gd name="connsiteY2" fmla="*/ 0 h 680118"/>
                <a:gd name="connsiteX3" fmla="*/ 2359573 w 2359573"/>
                <a:gd name="connsiteY3" fmla="*/ 68012 h 680118"/>
                <a:gd name="connsiteX4" fmla="*/ 2359573 w 2359573"/>
                <a:gd name="connsiteY4" fmla="*/ 612106 h 680118"/>
                <a:gd name="connsiteX5" fmla="*/ 2291561 w 2359573"/>
                <a:gd name="connsiteY5" fmla="*/ 680118 h 680118"/>
                <a:gd name="connsiteX6" fmla="*/ 68012 w 2359573"/>
                <a:gd name="connsiteY6" fmla="*/ 680118 h 680118"/>
                <a:gd name="connsiteX7" fmla="*/ 0 w 2359573"/>
                <a:gd name="connsiteY7" fmla="*/ 612106 h 680118"/>
                <a:gd name="connsiteX8" fmla="*/ 0 w 2359573"/>
                <a:gd name="connsiteY8" fmla="*/ 68012 h 680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573" h="680118">
                  <a:moveTo>
                    <a:pt x="0" y="68012"/>
                  </a:moveTo>
                  <a:cubicBezTo>
                    <a:pt x="0" y="30450"/>
                    <a:pt x="30450" y="0"/>
                    <a:pt x="68012" y="0"/>
                  </a:cubicBezTo>
                  <a:lnTo>
                    <a:pt x="2291561" y="0"/>
                  </a:lnTo>
                  <a:cubicBezTo>
                    <a:pt x="2329123" y="0"/>
                    <a:pt x="2359573" y="30450"/>
                    <a:pt x="2359573" y="68012"/>
                  </a:cubicBezTo>
                  <a:lnTo>
                    <a:pt x="2359573" y="612106"/>
                  </a:lnTo>
                  <a:cubicBezTo>
                    <a:pt x="2359573" y="649668"/>
                    <a:pt x="2329123" y="680118"/>
                    <a:pt x="2291561" y="680118"/>
                  </a:cubicBezTo>
                  <a:lnTo>
                    <a:pt x="68012" y="680118"/>
                  </a:lnTo>
                  <a:cubicBezTo>
                    <a:pt x="30450" y="680118"/>
                    <a:pt x="0" y="649668"/>
                    <a:pt x="0" y="612106"/>
                  </a:cubicBezTo>
                  <a:lnTo>
                    <a:pt x="0" y="68012"/>
                  </a:lnTo>
                  <a:close/>
                </a:path>
              </a:pathLst>
            </a:custGeom>
            <a:solidFill>
              <a:srgbClr val="EB89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02" tIns="50301" rIns="100602" bIns="50301" rtlCol="0" anchor="ctr"/>
            <a:lstStyle/>
            <a:p>
              <a:pPr marL="0" lvl="1">
                <a:lnSpc>
                  <a:spcPts val="1500"/>
                </a:lnSpc>
              </a:pPr>
              <a:r>
                <a:rPr lang="ru-RU" sz="1600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Локальные ЦУДД создаются без учета взаимодействия с соседними Локальными ЦУДД</a:t>
              </a:r>
              <a:r>
                <a:rPr lang="en-US" sz="1600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ru-RU" sz="1600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Центрами управления секцией и в целом с Ситуационным центром Государственной компании. Отсутствует единая идеология управления и взаимодействия при организации дорожного движения. </a:t>
              </a:r>
              <a:endParaRPr lang="ru-RU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-956219" y="5773674"/>
              <a:ext cx="4148107" cy="966226"/>
            </a:xfrm>
            <a:custGeom>
              <a:avLst/>
              <a:gdLst>
                <a:gd name="connsiteX0" fmla="*/ 0 w 2359573"/>
                <a:gd name="connsiteY0" fmla="*/ 68012 h 680118"/>
                <a:gd name="connsiteX1" fmla="*/ 68012 w 2359573"/>
                <a:gd name="connsiteY1" fmla="*/ 0 h 680118"/>
                <a:gd name="connsiteX2" fmla="*/ 2291561 w 2359573"/>
                <a:gd name="connsiteY2" fmla="*/ 0 h 680118"/>
                <a:gd name="connsiteX3" fmla="*/ 2359573 w 2359573"/>
                <a:gd name="connsiteY3" fmla="*/ 68012 h 680118"/>
                <a:gd name="connsiteX4" fmla="*/ 2359573 w 2359573"/>
                <a:gd name="connsiteY4" fmla="*/ 612106 h 680118"/>
                <a:gd name="connsiteX5" fmla="*/ 2291561 w 2359573"/>
                <a:gd name="connsiteY5" fmla="*/ 680118 h 680118"/>
                <a:gd name="connsiteX6" fmla="*/ 68012 w 2359573"/>
                <a:gd name="connsiteY6" fmla="*/ 680118 h 680118"/>
                <a:gd name="connsiteX7" fmla="*/ 0 w 2359573"/>
                <a:gd name="connsiteY7" fmla="*/ 612106 h 680118"/>
                <a:gd name="connsiteX8" fmla="*/ 0 w 2359573"/>
                <a:gd name="connsiteY8" fmla="*/ 68012 h 680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573" h="680118">
                  <a:moveTo>
                    <a:pt x="0" y="68012"/>
                  </a:moveTo>
                  <a:cubicBezTo>
                    <a:pt x="0" y="30450"/>
                    <a:pt x="30450" y="0"/>
                    <a:pt x="68012" y="0"/>
                  </a:cubicBezTo>
                  <a:lnTo>
                    <a:pt x="2291561" y="0"/>
                  </a:lnTo>
                  <a:cubicBezTo>
                    <a:pt x="2329123" y="0"/>
                    <a:pt x="2359573" y="30450"/>
                    <a:pt x="2359573" y="68012"/>
                  </a:cubicBezTo>
                  <a:lnTo>
                    <a:pt x="2359573" y="612106"/>
                  </a:lnTo>
                  <a:cubicBezTo>
                    <a:pt x="2359573" y="649668"/>
                    <a:pt x="2329123" y="680118"/>
                    <a:pt x="2291561" y="680118"/>
                  </a:cubicBezTo>
                  <a:lnTo>
                    <a:pt x="68012" y="680118"/>
                  </a:lnTo>
                  <a:cubicBezTo>
                    <a:pt x="30450" y="680118"/>
                    <a:pt x="0" y="649668"/>
                    <a:pt x="0" y="612106"/>
                  </a:cubicBezTo>
                  <a:lnTo>
                    <a:pt x="0" y="68012"/>
                  </a:lnTo>
                  <a:close/>
                </a:path>
              </a:pathLst>
            </a:custGeom>
            <a:solidFill>
              <a:srgbClr val="EB89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02" tIns="50301" rIns="100602" bIns="50301" rtlCol="0" anchor="ctr"/>
            <a:lstStyle/>
            <a:p>
              <a:pPr marL="0" lvl="1">
                <a:lnSpc>
                  <a:spcPts val="1500"/>
                </a:lnSpc>
              </a:pPr>
              <a:r>
                <a:rPr lang="ru-RU" sz="1600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 большей части проектов АСУДД создается как система мониторинга</a:t>
              </a:r>
              <a:r>
                <a:rPr lang="en-US" sz="1600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ru-RU" sz="1600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 не как система управления.</a:t>
              </a:r>
              <a:endParaRPr lang="ru-RU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Прямоугольник 28"/>
          <p:cNvSpPr>
            <a:spLocks noChangeArrowheads="1"/>
          </p:cNvSpPr>
          <p:nvPr/>
        </p:nvSpPr>
        <p:spPr bwMode="auto">
          <a:xfrm>
            <a:off x="318399" y="429435"/>
            <a:ext cx="9096939" cy="47087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lIns="100560" tIns="50281" rIns="100560" bIns="50281" rtlCol="0">
            <a:spAutoFit/>
          </a:bodyPr>
          <a:lstStyle/>
          <a:p>
            <a:pPr defTabSz="913641" eaLnBrk="0" hangingPunct="0"/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Основные проблемы развития ИТС</a:t>
            </a:r>
            <a:endParaRPr lang="ru-RU" sz="2400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5241326" y="5902112"/>
            <a:ext cx="4120589" cy="1085629"/>
          </a:xfrm>
          <a:custGeom>
            <a:avLst/>
            <a:gdLst>
              <a:gd name="connsiteX0" fmla="*/ 0 w 2359573"/>
              <a:gd name="connsiteY0" fmla="*/ 68012 h 680118"/>
              <a:gd name="connsiteX1" fmla="*/ 68012 w 2359573"/>
              <a:gd name="connsiteY1" fmla="*/ 0 h 680118"/>
              <a:gd name="connsiteX2" fmla="*/ 2291561 w 2359573"/>
              <a:gd name="connsiteY2" fmla="*/ 0 h 680118"/>
              <a:gd name="connsiteX3" fmla="*/ 2359573 w 2359573"/>
              <a:gd name="connsiteY3" fmla="*/ 68012 h 680118"/>
              <a:gd name="connsiteX4" fmla="*/ 2359573 w 2359573"/>
              <a:gd name="connsiteY4" fmla="*/ 612106 h 680118"/>
              <a:gd name="connsiteX5" fmla="*/ 2291561 w 2359573"/>
              <a:gd name="connsiteY5" fmla="*/ 680118 h 680118"/>
              <a:gd name="connsiteX6" fmla="*/ 68012 w 2359573"/>
              <a:gd name="connsiteY6" fmla="*/ 680118 h 680118"/>
              <a:gd name="connsiteX7" fmla="*/ 0 w 2359573"/>
              <a:gd name="connsiteY7" fmla="*/ 612106 h 680118"/>
              <a:gd name="connsiteX8" fmla="*/ 0 w 2359573"/>
              <a:gd name="connsiteY8" fmla="*/ 68012 h 68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9573" h="680118">
                <a:moveTo>
                  <a:pt x="0" y="68012"/>
                </a:moveTo>
                <a:cubicBezTo>
                  <a:pt x="0" y="30450"/>
                  <a:pt x="30450" y="0"/>
                  <a:pt x="68012" y="0"/>
                </a:cubicBezTo>
                <a:lnTo>
                  <a:pt x="2291561" y="0"/>
                </a:lnTo>
                <a:cubicBezTo>
                  <a:pt x="2329123" y="0"/>
                  <a:pt x="2359573" y="30450"/>
                  <a:pt x="2359573" y="68012"/>
                </a:cubicBezTo>
                <a:lnTo>
                  <a:pt x="2359573" y="612106"/>
                </a:lnTo>
                <a:cubicBezTo>
                  <a:pt x="2359573" y="649668"/>
                  <a:pt x="2329123" y="680118"/>
                  <a:pt x="2291561" y="680118"/>
                </a:cubicBezTo>
                <a:lnTo>
                  <a:pt x="68012" y="680118"/>
                </a:lnTo>
                <a:cubicBezTo>
                  <a:pt x="30450" y="680118"/>
                  <a:pt x="0" y="649668"/>
                  <a:pt x="0" y="612106"/>
                </a:cubicBezTo>
                <a:lnTo>
                  <a:pt x="0" y="68012"/>
                </a:lnTo>
                <a:close/>
              </a:path>
            </a:pathLst>
          </a:custGeom>
          <a:solidFill>
            <a:srgbClr val="EB8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02" tIns="50301" rIns="100602" bIns="50301" rtlCol="0" anchor="ctr"/>
          <a:lstStyle/>
          <a:p>
            <a:pPr marL="0" lvl="1">
              <a:lnSpc>
                <a:spcPts val="1500"/>
              </a:lnSpc>
            </a:pPr>
            <a:r>
              <a:rPr lang="ru-RU" sz="16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Функционал существующего Ситуационного центра не соответствует текущим потребностям в области мониторинга</a:t>
            </a:r>
            <a:r>
              <a:rPr lang="en-US" sz="16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ru-RU" sz="16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управления</a:t>
            </a:r>
            <a:r>
              <a:rPr lang="en-US" sz="16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взаимодействия со смежными системами</a:t>
            </a:r>
            <a:endParaRPr lang="ru-RU" sz="16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69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8158" y="429449"/>
            <a:ext cx="5418748" cy="47086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lIns="100546" tIns="50274" rIns="100546" bIns="50274" rtlCol="0">
            <a:spAutoFit/>
          </a:bodyPr>
          <a:lstStyle/>
          <a:p>
            <a:pPr defTabSz="913515" eaLnBrk="0" hangingPunct="0"/>
            <a:r>
              <a:rPr lang="ru-RU" sz="2400" dirty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</a:p>
        </p:txBody>
      </p:sp>
      <p:sp>
        <p:nvSpPr>
          <p:cNvPr id="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50"/>
            <a:ext cx="10045700" cy="50407"/>
          </a:xfrm>
          <a:prstGeom prst="rect">
            <a:avLst/>
          </a:prstGeom>
          <a:solidFill>
            <a:srgbClr val="E156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416" tIns="45707" rIns="91416" bIns="45707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sp>
        <p:nvSpPr>
          <p:cNvPr id="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532051" y="7109498"/>
            <a:ext cx="397163" cy="402567"/>
          </a:xfrm>
        </p:spPr>
        <p:txBody>
          <a:bodyPr/>
          <a:lstStyle/>
          <a:p>
            <a:pPr>
              <a:defRPr/>
            </a:pPr>
            <a:fld id="{435F54A1-BBED-4F57-B211-7CEA19E1FA9C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  <p:pic>
        <p:nvPicPr>
          <p:cNvPr id="8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" name="Прямая соединительная линия 35"/>
          <p:cNvCxnSpPr/>
          <p:nvPr/>
        </p:nvCxnSpPr>
        <p:spPr>
          <a:xfrm>
            <a:off x="376617" y="936098"/>
            <a:ext cx="7289008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Группа 39"/>
          <p:cNvGrpSpPr/>
          <p:nvPr/>
        </p:nvGrpSpPr>
        <p:grpSpPr>
          <a:xfrm>
            <a:off x="195223" y="1173610"/>
            <a:ext cx="9312167" cy="4796729"/>
            <a:chOff x="564686" y="3917249"/>
            <a:chExt cx="8967195" cy="4007541"/>
          </a:xfrm>
        </p:grpSpPr>
        <p:sp>
          <p:nvSpPr>
            <p:cNvPr id="41" name="Пятиугольник 40"/>
            <p:cNvSpPr/>
            <p:nvPr/>
          </p:nvSpPr>
          <p:spPr>
            <a:xfrm>
              <a:off x="564686" y="5037072"/>
              <a:ext cx="2606563" cy="2887718"/>
            </a:xfrm>
            <a:prstGeom prst="homePlate">
              <a:avLst>
                <a:gd name="adj" fmla="val 24201"/>
              </a:avLst>
            </a:prstGeom>
            <a:solidFill>
              <a:srgbClr val="E1561C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b="1" kern="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Цели ИТС</a:t>
              </a:r>
              <a:endParaRPr lang="en-US" b="1" kern="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2" name="Прямоугольник с двумя скругленными противолежащими углами 41"/>
            <p:cNvSpPr/>
            <p:nvPr/>
          </p:nvSpPr>
          <p:spPr>
            <a:xfrm>
              <a:off x="3294658" y="3917249"/>
              <a:ext cx="6237223" cy="648072"/>
            </a:xfrm>
            <a:prstGeom prst="round2DiagRect">
              <a:avLst/>
            </a:prstGeom>
            <a:solidFill>
              <a:srgbClr val="EB8921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</a:t>
              </a:r>
              <a:r>
                <a:rPr lang="ru-RU" sz="16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овышение </a:t>
              </a:r>
              <a:r>
                <a:rPr lang="ru-RU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уровня безопасности движения</a:t>
              </a:r>
              <a:endParaRPr lang="ru-RU" sz="1600" dirty="0">
                <a:solidFill>
                  <a:schemeClr val="bg1"/>
                </a:solidFill>
                <a:latin typeface="Tahoma"/>
                <a:ea typeface="Tahoma"/>
              </a:endParaRPr>
            </a:p>
          </p:txBody>
        </p:sp>
        <p:sp>
          <p:nvSpPr>
            <p:cNvPr id="43" name="Прямоугольник с двумя скругленными противолежащими углами 42"/>
            <p:cNvSpPr/>
            <p:nvPr/>
          </p:nvSpPr>
          <p:spPr>
            <a:xfrm>
              <a:off x="3294658" y="4663798"/>
              <a:ext cx="6237223" cy="648072"/>
            </a:xfrm>
            <a:prstGeom prst="round2DiagRect">
              <a:avLst/>
            </a:prstGeom>
            <a:solidFill>
              <a:srgbClr val="EB8921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</a:t>
              </a:r>
              <a:r>
                <a:rPr lang="ru-RU" sz="16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овышение </a:t>
              </a:r>
              <a:r>
                <a:rPr lang="ru-RU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пропускной способности и провозной возможности транспортной инфраструктуры</a:t>
              </a:r>
              <a:endParaRPr lang="ru-RU" sz="1600" dirty="0">
                <a:solidFill>
                  <a:schemeClr val="bg1"/>
                </a:solidFill>
                <a:latin typeface="Tahoma"/>
                <a:ea typeface="Tahoma"/>
              </a:endParaRPr>
            </a:p>
          </p:txBody>
        </p:sp>
        <p:sp>
          <p:nvSpPr>
            <p:cNvPr id="44" name="Прямоугольник с двумя скругленными противолежащими углами 43"/>
            <p:cNvSpPr/>
            <p:nvPr/>
          </p:nvSpPr>
          <p:spPr>
            <a:xfrm>
              <a:off x="3294658" y="5410347"/>
              <a:ext cx="6237223" cy="648072"/>
            </a:xfrm>
            <a:prstGeom prst="round2DiagRect">
              <a:avLst/>
            </a:prstGeom>
            <a:solidFill>
              <a:srgbClr val="EB8921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</a:t>
              </a:r>
              <a:r>
                <a:rPr lang="ru-RU" sz="16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беспечение </a:t>
              </a:r>
              <a:r>
                <a:rPr lang="ru-RU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высокого качества транспортного обслуживания всех пользователей</a:t>
              </a:r>
              <a:endParaRPr lang="ru-RU" sz="1600" dirty="0">
                <a:solidFill>
                  <a:schemeClr val="bg1"/>
                </a:solidFill>
                <a:latin typeface="Tahoma"/>
                <a:ea typeface="Tahoma"/>
              </a:endParaRPr>
            </a:p>
          </p:txBody>
        </p:sp>
        <p:sp>
          <p:nvSpPr>
            <p:cNvPr id="45" name="Прямоугольник с двумя скругленными противолежащими углами 44"/>
            <p:cNvSpPr/>
            <p:nvPr/>
          </p:nvSpPr>
          <p:spPr>
            <a:xfrm>
              <a:off x="3294658" y="6156895"/>
              <a:ext cx="6237223" cy="648072"/>
            </a:xfrm>
            <a:prstGeom prst="round2DiagRect">
              <a:avLst/>
            </a:prstGeom>
            <a:solidFill>
              <a:srgbClr val="EB8921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</a:t>
              </a:r>
              <a:r>
                <a:rPr lang="ru-RU" sz="16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оддержание </a:t>
              </a:r>
              <a:r>
                <a:rPr lang="ru-RU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 надлежащем состоянии сети автомобильных дорог Государственной компании</a:t>
              </a:r>
              <a:endParaRPr lang="ru-RU" sz="1600" dirty="0">
                <a:solidFill>
                  <a:schemeClr val="bg1"/>
                </a:solidFill>
                <a:latin typeface="Tahoma"/>
                <a:ea typeface="Tahoma"/>
              </a:endParaRPr>
            </a:p>
          </p:txBody>
        </p:sp>
      </p:grpSp>
      <p:sp>
        <p:nvSpPr>
          <p:cNvPr id="46" name="Прямоугольник с двумя скругленными противолежащими углами 45"/>
          <p:cNvSpPr/>
          <p:nvPr/>
        </p:nvSpPr>
        <p:spPr>
          <a:xfrm>
            <a:off x="3062841" y="5672834"/>
            <a:ext cx="6477172" cy="775694"/>
          </a:xfrm>
          <a:prstGeom prst="round2DiagRect">
            <a:avLst/>
          </a:prstGeom>
          <a:solidFill>
            <a:srgbClr val="EB892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овышение </a:t>
            </a:r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качества планирования и управления в области транспортного комплекса и транспортной инфраструктуры</a:t>
            </a:r>
            <a:endParaRPr lang="ru-RU" sz="1600" dirty="0">
              <a:solidFill>
                <a:schemeClr val="bg1"/>
              </a:solidFill>
              <a:latin typeface="Tahoma"/>
              <a:ea typeface="Tahoma"/>
            </a:endParaRPr>
          </a:p>
        </p:txBody>
      </p:sp>
      <p:sp>
        <p:nvSpPr>
          <p:cNvPr id="47" name="Прямоугольник с двумя скругленными противолежащими углами 46"/>
          <p:cNvSpPr/>
          <p:nvPr/>
        </p:nvSpPr>
        <p:spPr>
          <a:xfrm>
            <a:off x="3045749" y="4756263"/>
            <a:ext cx="6477172" cy="775694"/>
          </a:xfrm>
          <a:prstGeom prst="round2DiagRect">
            <a:avLst/>
          </a:prstGeom>
          <a:solidFill>
            <a:srgbClr val="EB892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ru-RU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нижение </a:t>
            </a:r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вредного воздействия транспортного комплекса на экосистему</a:t>
            </a:r>
            <a:endParaRPr lang="ru-RU" sz="1600" dirty="0">
              <a:solidFill>
                <a:schemeClr val="bg1"/>
              </a:solidFill>
              <a:latin typeface="Tahoma"/>
              <a:ea typeface="Tahoma"/>
            </a:endParaRPr>
          </a:p>
        </p:txBody>
      </p:sp>
      <p:sp>
        <p:nvSpPr>
          <p:cNvPr id="48" name="Прямоугольник с двумя скругленными противолежащими углами 47"/>
          <p:cNvSpPr/>
          <p:nvPr/>
        </p:nvSpPr>
        <p:spPr>
          <a:xfrm>
            <a:off x="3048567" y="6577989"/>
            <a:ext cx="6477172" cy="775694"/>
          </a:xfrm>
          <a:prstGeom prst="round2DiagRect">
            <a:avLst/>
          </a:prstGeom>
          <a:solidFill>
            <a:srgbClr val="EB892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just">
              <a:lnSpc>
                <a:spcPct val="115000"/>
              </a:lnSpc>
              <a:tabLst>
                <a:tab pos="540385" algn="l"/>
              </a:tabLst>
              <a:defRPr/>
            </a:pPr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овышение </a:t>
            </a:r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эффективности функционирования транспорта и транспортной инфраструктуры</a:t>
            </a:r>
          </a:p>
        </p:txBody>
      </p:sp>
      <p:sp>
        <p:nvSpPr>
          <p:cNvPr id="17" name="Прямоугольник 28"/>
          <p:cNvSpPr>
            <a:spLocks noChangeArrowheads="1"/>
          </p:cNvSpPr>
          <p:nvPr/>
        </p:nvSpPr>
        <p:spPr bwMode="auto">
          <a:xfrm>
            <a:off x="318399" y="429435"/>
            <a:ext cx="9096939" cy="47087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lIns="100560" tIns="50281" rIns="100560" bIns="50281" rtlCol="0">
            <a:spAutoFit/>
          </a:bodyPr>
          <a:lstStyle/>
          <a:p>
            <a:pPr defTabSz="913641" eaLnBrk="0" hangingPunct="0"/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Цели ИТС</a:t>
            </a:r>
            <a:endParaRPr lang="ru-RU" sz="2400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33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49"/>
            <a:ext cx="10045700" cy="50407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8" tIns="45713" rIns="91428" bIns="45713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76617" y="936098"/>
            <a:ext cx="7289008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367985" y="128214"/>
            <a:ext cx="79448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641" eaLnBrk="0" hangingPunct="0"/>
            <a:r>
              <a:rPr lang="ru-RU" sz="2400" dirty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Пространственное развитие и расширение </a:t>
            </a:r>
            <a:endParaRPr lang="ru-RU" sz="2400" dirty="0" smtClean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913641" eaLnBrk="0" hangingPunct="0"/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функционала  </a:t>
            </a:r>
            <a:r>
              <a:rPr lang="ru-RU" sz="2400" dirty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всех основных подсистем </a:t>
            </a:r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ИТС (часть 1)</a:t>
            </a:r>
            <a:endParaRPr lang="ru-RU" sz="2400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285547" y="953700"/>
            <a:ext cx="8156721" cy="5713792"/>
            <a:chOff x="3222650" y="1739100"/>
            <a:chExt cx="8156721" cy="5295684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3222650" y="1739100"/>
              <a:ext cx="2949466" cy="680118"/>
            </a:xfrm>
            <a:prstGeom prst="rect">
              <a:avLst/>
            </a:prstGeom>
            <a:solidFill>
              <a:srgbClr val="E156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0602" tIns="50301" rIns="100602" bIns="50301" anchor="ctr"/>
            <a:lstStyle/>
            <a:p>
              <a:pPr algn="ctr" defTabSz="912506"/>
              <a:r>
                <a:rPr lang="ru-RU" dirty="0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Приоритетные подсистемы</a:t>
              </a:r>
              <a:endParaRPr lang="ru-RU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3809994" y="2623963"/>
              <a:ext cx="2359573" cy="667388"/>
            </a:xfrm>
            <a:custGeom>
              <a:avLst/>
              <a:gdLst>
                <a:gd name="connsiteX0" fmla="*/ 0 w 2359573"/>
                <a:gd name="connsiteY0" fmla="*/ 68012 h 680118"/>
                <a:gd name="connsiteX1" fmla="*/ 68012 w 2359573"/>
                <a:gd name="connsiteY1" fmla="*/ 0 h 680118"/>
                <a:gd name="connsiteX2" fmla="*/ 2291561 w 2359573"/>
                <a:gd name="connsiteY2" fmla="*/ 0 h 680118"/>
                <a:gd name="connsiteX3" fmla="*/ 2359573 w 2359573"/>
                <a:gd name="connsiteY3" fmla="*/ 68012 h 680118"/>
                <a:gd name="connsiteX4" fmla="*/ 2359573 w 2359573"/>
                <a:gd name="connsiteY4" fmla="*/ 612106 h 680118"/>
                <a:gd name="connsiteX5" fmla="*/ 2291561 w 2359573"/>
                <a:gd name="connsiteY5" fmla="*/ 680118 h 680118"/>
                <a:gd name="connsiteX6" fmla="*/ 68012 w 2359573"/>
                <a:gd name="connsiteY6" fmla="*/ 680118 h 680118"/>
                <a:gd name="connsiteX7" fmla="*/ 0 w 2359573"/>
                <a:gd name="connsiteY7" fmla="*/ 612106 h 680118"/>
                <a:gd name="connsiteX8" fmla="*/ 0 w 2359573"/>
                <a:gd name="connsiteY8" fmla="*/ 68012 h 680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573" h="680118">
                  <a:moveTo>
                    <a:pt x="0" y="68012"/>
                  </a:moveTo>
                  <a:cubicBezTo>
                    <a:pt x="0" y="30450"/>
                    <a:pt x="30450" y="0"/>
                    <a:pt x="68012" y="0"/>
                  </a:cubicBezTo>
                  <a:lnTo>
                    <a:pt x="2291561" y="0"/>
                  </a:lnTo>
                  <a:cubicBezTo>
                    <a:pt x="2329123" y="0"/>
                    <a:pt x="2359573" y="30450"/>
                    <a:pt x="2359573" y="68012"/>
                  </a:cubicBezTo>
                  <a:lnTo>
                    <a:pt x="2359573" y="612106"/>
                  </a:lnTo>
                  <a:cubicBezTo>
                    <a:pt x="2359573" y="649668"/>
                    <a:pt x="2329123" y="680118"/>
                    <a:pt x="2291561" y="680118"/>
                  </a:cubicBezTo>
                  <a:lnTo>
                    <a:pt x="68012" y="680118"/>
                  </a:lnTo>
                  <a:cubicBezTo>
                    <a:pt x="30450" y="680118"/>
                    <a:pt x="0" y="649668"/>
                    <a:pt x="0" y="612106"/>
                  </a:cubicBezTo>
                  <a:lnTo>
                    <a:pt x="0" y="68012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02" tIns="50301" rIns="100602" bIns="50301" rtlCol="0" anchor="ctr"/>
            <a:lstStyle/>
            <a:p>
              <a:pPr algn="ctr"/>
              <a:r>
                <a:rPr lang="ru-RU" sz="14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Мониторинга параметров транспортных потоков</a:t>
              </a: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3834068" y="6434135"/>
              <a:ext cx="2359573" cy="600649"/>
            </a:xfrm>
            <a:custGeom>
              <a:avLst/>
              <a:gdLst>
                <a:gd name="connsiteX0" fmla="*/ 0 w 2359573"/>
                <a:gd name="connsiteY0" fmla="*/ 68012 h 680118"/>
                <a:gd name="connsiteX1" fmla="*/ 68012 w 2359573"/>
                <a:gd name="connsiteY1" fmla="*/ 0 h 680118"/>
                <a:gd name="connsiteX2" fmla="*/ 2291561 w 2359573"/>
                <a:gd name="connsiteY2" fmla="*/ 0 h 680118"/>
                <a:gd name="connsiteX3" fmla="*/ 2359573 w 2359573"/>
                <a:gd name="connsiteY3" fmla="*/ 68012 h 680118"/>
                <a:gd name="connsiteX4" fmla="*/ 2359573 w 2359573"/>
                <a:gd name="connsiteY4" fmla="*/ 612106 h 680118"/>
                <a:gd name="connsiteX5" fmla="*/ 2291561 w 2359573"/>
                <a:gd name="connsiteY5" fmla="*/ 680118 h 680118"/>
                <a:gd name="connsiteX6" fmla="*/ 68012 w 2359573"/>
                <a:gd name="connsiteY6" fmla="*/ 680118 h 680118"/>
                <a:gd name="connsiteX7" fmla="*/ 0 w 2359573"/>
                <a:gd name="connsiteY7" fmla="*/ 612106 h 680118"/>
                <a:gd name="connsiteX8" fmla="*/ 0 w 2359573"/>
                <a:gd name="connsiteY8" fmla="*/ 68012 h 680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573" h="680118">
                  <a:moveTo>
                    <a:pt x="0" y="68012"/>
                  </a:moveTo>
                  <a:cubicBezTo>
                    <a:pt x="0" y="30450"/>
                    <a:pt x="30450" y="0"/>
                    <a:pt x="68012" y="0"/>
                  </a:cubicBezTo>
                  <a:lnTo>
                    <a:pt x="2291561" y="0"/>
                  </a:lnTo>
                  <a:cubicBezTo>
                    <a:pt x="2329123" y="0"/>
                    <a:pt x="2359573" y="30450"/>
                    <a:pt x="2359573" y="68012"/>
                  </a:cubicBezTo>
                  <a:lnTo>
                    <a:pt x="2359573" y="612106"/>
                  </a:lnTo>
                  <a:cubicBezTo>
                    <a:pt x="2359573" y="649668"/>
                    <a:pt x="2329123" y="680118"/>
                    <a:pt x="2291561" y="680118"/>
                  </a:cubicBezTo>
                  <a:lnTo>
                    <a:pt x="68012" y="680118"/>
                  </a:lnTo>
                  <a:cubicBezTo>
                    <a:pt x="30450" y="680118"/>
                    <a:pt x="0" y="649668"/>
                    <a:pt x="0" y="612106"/>
                  </a:cubicBezTo>
                  <a:lnTo>
                    <a:pt x="0" y="68012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02" tIns="50301" rIns="0" bIns="50301" rtlCol="0" anchor="ctr"/>
            <a:lstStyle/>
            <a:p>
              <a:pPr algn="ctr"/>
              <a:r>
                <a:rPr lang="ru-RU" sz="14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Метеомониторинга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8429905" y="1744208"/>
              <a:ext cx="2949466" cy="680118"/>
            </a:xfrm>
            <a:prstGeom prst="rect">
              <a:avLst/>
            </a:prstGeom>
            <a:solidFill>
              <a:srgbClr val="F3AE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Конечная цель</a:t>
              </a:r>
              <a:endParaRPr lang="ru-RU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8" name="Прямая соединительная линия 37"/>
            <p:cNvCxnSpPr/>
            <p:nvPr/>
          </p:nvCxnSpPr>
          <p:spPr>
            <a:xfrm>
              <a:off x="3510451" y="2419218"/>
              <a:ext cx="10117" cy="4315241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3500496" y="2934571"/>
              <a:ext cx="303584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3520568" y="6734459"/>
              <a:ext cx="303584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Полилиния 42"/>
          <p:cNvSpPr/>
          <p:nvPr/>
        </p:nvSpPr>
        <p:spPr>
          <a:xfrm>
            <a:off x="872891" y="4788743"/>
            <a:ext cx="2359573" cy="720081"/>
          </a:xfrm>
          <a:custGeom>
            <a:avLst/>
            <a:gdLst>
              <a:gd name="connsiteX0" fmla="*/ 0 w 2359573"/>
              <a:gd name="connsiteY0" fmla="*/ 68012 h 680118"/>
              <a:gd name="connsiteX1" fmla="*/ 68012 w 2359573"/>
              <a:gd name="connsiteY1" fmla="*/ 0 h 680118"/>
              <a:gd name="connsiteX2" fmla="*/ 2291561 w 2359573"/>
              <a:gd name="connsiteY2" fmla="*/ 0 h 680118"/>
              <a:gd name="connsiteX3" fmla="*/ 2359573 w 2359573"/>
              <a:gd name="connsiteY3" fmla="*/ 68012 h 680118"/>
              <a:gd name="connsiteX4" fmla="*/ 2359573 w 2359573"/>
              <a:gd name="connsiteY4" fmla="*/ 612106 h 680118"/>
              <a:gd name="connsiteX5" fmla="*/ 2291561 w 2359573"/>
              <a:gd name="connsiteY5" fmla="*/ 680118 h 680118"/>
              <a:gd name="connsiteX6" fmla="*/ 68012 w 2359573"/>
              <a:gd name="connsiteY6" fmla="*/ 680118 h 680118"/>
              <a:gd name="connsiteX7" fmla="*/ 0 w 2359573"/>
              <a:gd name="connsiteY7" fmla="*/ 612106 h 680118"/>
              <a:gd name="connsiteX8" fmla="*/ 0 w 2359573"/>
              <a:gd name="connsiteY8" fmla="*/ 68012 h 68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9573" h="680118">
                <a:moveTo>
                  <a:pt x="0" y="68012"/>
                </a:moveTo>
                <a:cubicBezTo>
                  <a:pt x="0" y="30450"/>
                  <a:pt x="30450" y="0"/>
                  <a:pt x="68012" y="0"/>
                </a:cubicBezTo>
                <a:lnTo>
                  <a:pt x="2291561" y="0"/>
                </a:lnTo>
                <a:cubicBezTo>
                  <a:pt x="2329123" y="0"/>
                  <a:pt x="2359573" y="30450"/>
                  <a:pt x="2359573" y="68012"/>
                </a:cubicBezTo>
                <a:lnTo>
                  <a:pt x="2359573" y="612106"/>
                </a:lnTo>
                <a:cubicBezTo>
                  <a:pt x="2359573" y="649668"/>
                  <a:pt x="2329123" y="680118"/>
                  <a:pt x="2291561" y="680118"/>
                </a:cubicBezTo>
                <a:lnTo>
                  <a:pt x="68012" y="680118"/>
                </a:lnTo>
                <a:cubicBezTo>
                  <a:pt x="30450" y="680118"/>
                  <a:pt x="0" y="649668"/>
                  <a:pt x="0" y="612106"/>
                </a:cubicBezTo>
                <a:lnTo>
                  <a:pt x="0" y="68012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02" tIns="50301" rIns="0" bIns="50301" rtlCol="0" anchor="ctr"/>
          <a:lstStyle/>
          <a:p>
            <a:pPr algn="ctr"/>
            <a:r>
              <a:rPr lang="ru-RU" sz="1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Выявления инцидентов</a:t>
            </a:r>
          </a:p>
        </p:txBody>
      </p:sp>
      <p:sp>
        <p:nvSpPr>
          <p:cNvPr id="48" name="Полилиния 47"/>
          <p:cNvSpPr/>
          <p:nvPr/>
        </p:nvSpPr>
        <p:spPr>
          <a:xfrm>
            <a:off x="887049" y="3492599"/>
            <a:ext cx="2359573" cy="684904"/>
          </a:xfrm>
          <a:custGeom>
            <a:avLst/>
            <a:gdLst>
              <a:gd name="connsiteX0" fmla="*/ 0 w 2359573"/>
              <a:gd name="connsiteY0" fmla="*/ 68012 h 680118"/>
              <a:gd name="connsiteX1" fmla="*/ 68012 w 2359573"/>
              <a:gd name="connsiteY1" fmla="*/ 0 h 680118"/>
              <a:gd name="connsiteX2" fmla="*/ 2291561 w 2359573"/>
              <a:gd name="connsiteY2" fmla="*/ 0 h 680118"/>
              <a:gd name="connsiteX3" fmla="*/ 2359573 w 2359573"/>
              <a:gd name="connsiteY3" fmla="*/ 68012 h 680118"/>
              <a:gd name="connsiteX4" fmla="*/ 2359573 w 2359573"/>
              <a:gd name="connsiteY4" fmla="*/ 612106 h 680118"/>
              <a:gd name="connsiteX5" fmla="*/ 2291561 w 2359573"/>
              <a:gd name="connsiteY5" fmla="*/ 680118 h 680118"/>
              <a:gd name="connsiteX6" fmla="*/ 68012 w 2359573"/>
              <a:gd name="connsiteY6" fmla="*/ 680118 h 680118"/>
              <a:gd name="connsiteX7" fmla="*/ 0 w 2359573"/>
              <a:gd name="connsiteY7" fmla="*/ 612106 h 680118"/>
              <a:gd name="connsiteX8" fmla="*/ 0 w 2359573"/>
              <a:gd name="connsiteY8" fmla="*/ 68012 h 68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9573" h="680118">
                <a:moveTo>
                  <a:pt x="0" y="68012"/>
                </a:moveTo>
                <a:cubicBezTo>
                  <a:pt x="0" y="30450"/>
                  <a:pt x="30450" y="0"/>
                  <a:pt x="68012" y="0"/>
                </a:cubicBezTo>
                <a:lnTo>
                  <a:pt x="2291561" y="0"/>
                </a:lnTo>
                <a:cubicBezTo>
                  <a:pt x="2329123" y="0"/>
                  <a:pt x="2359573" y="30450"/>
                  <a:pt x="2359573" y="68012"/>
                </a:cubicBezTo>
                <a:lnTo>
                  <a:pt x="2359573" y="612106"/>
                </a:lnTo>
                <a:cubicBezTo>
                  <a:pt x="2359573" y="649668"/>
                  <a:pt x="2329123" y="680118"/>
                  <a:pt x="2291561" y="680118"/>
                </a:cubicBezTo>
                <a:lnTo>
                  <a:pt x="68012" y="680118"/>
                </a:lnTo>
                <a:cubicBezTo>
                  <a:pt x="30450" y="680118"/>
                  <a:pt x="0" y="649668"/>
                  <a:pt x="0" y="612106"/>
                </a:cubicBezTo>
                <a:lnTo>
                  <a:pt x="0" y="68012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02" tIns="50301" rIns="100602" bIns="50301" rtlCol="0" anchor="ctr"/>
          <a:lstStyle/>
          <a:p>
            <a:pPr algn="ctr"/>
            <a:r>
              <a:rPr lang="ru-RU" sz="14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Видеонаблюдения</a:t>
            </a:r>
            <a:endParaRPr lang="ru-RU" sz="1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3890953" y="1764407"/>
            <a:ext cx="5811359" cy="1080119"/>
          </a:xfrm>
          <a:custGeom>
            <a:avLst/>
            <a:gdLst>
              <a:gd name="connsiteX0" fmla="*/ 0 w 2359573"/>
              <a:gd name="connsiteY0" fmla="*/ 68012 h 680118"/>
              <a:gd name="connsiteX1" fmla="*/ 68012 w 2359573"/>
              <a:gd name="connsiteY1" fmla="*/ 0 h 680118"/>
              <a:gd name="connsiteX2" fmla="*/ 2291561 w 2359573"/>
              <a:gd name="connsiteY2" fmla="*/ 0 h 680118"/>
              <a:gd name="connsiteX3" fmla="*/ 2359573 w 2359573"/>
              <a:gd name="connsiteY3" fmla="*/ 68012 h 680118"/>
              <a:gd name="connsiteX4" fmla="*/ 2359573 w 2359573"/>
              <a:gd name="connsiteY4" fmla="*/ 612106 h 680118"/>
              <a:gd name="connsiteX5" fmla="*/ 2291561 w 2359573"/>
              <a:gd name="connsiteY5" fmla="*/ 680118 h 680118"/>
              <a:gd name="connsiteX6" fmla="*/ 68012 w 2359573"/>
              <a:gd name="connsiteY6" fmla="*/ 680118 h 680118"/>
              <a:gd name="connsiteX7" fmla="*/ 0 w 2359573"/>
              <a:gd name="connsiteY7" fmla="*/ 612106 h 680118"/>
              <a:gd name="connsiteX8" fmla="*/ 0 w 2359573"/>
              <a:gd name="connsiteY8" fmla="*/ 68012 h 68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9573" h="680118">
                <a:moveTo>
                  <a:pt x="0" y="68012"/>
                </a:moveTo>
                <a:cubicBezTo>
                  <a:pt x="0" y="30450"/>
                  <a:pt x="30450" y="0"/>
                  <a:pt x="68012" y="0"/>
                </a:cubicBezTo>
                <a:lnTo>
                  <a:pt x="2291561" y="0"/>
                </a:lnTo>
                <a:cubicBezTo>
                  <a:pt x="2329123" y="0"/>
                  <a:pt x="2359573" y="30450"/>
                  <a:pt x="2359573" y="68012"/>
                </a:cubicBezTo>
                <a:lnTo>
                  <a:pt x="2359573" y="612106"/>
                </a:lnTo>
                <a:cubicBezTo>
                  <a:pt x="2359573" y="649668"/>
                  <a:pt x="2329123" y="680118"/>
                  <a:pt x="2291561" y="680118"/>
                </a:cubicBezTo>
                <a:lnTo>
                  <a:pt x="68012" y="680118"/>
                </a:lnTo>
                <a:cubicBezTo>
                  <a:pt x="30450" y="680118"/>
                  <a:pt x="0" y="649668"/>
                  <a:pt x="0" y="612106"/>
                </a:cubicBezTo>
                <a:lnTo>
                  <a:pt x="0" y="68012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02" tIns="50301" rIns="100602" bIns="50301" rtlCol="0" anchor="ctr"/>
          <a:lstStyle/>
          <a:p>
            <a:pPr algn="just"/>
            <a:r>
              <a:rPr lang="ru-RU" sz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Обеспечение отслеживания изменения транспортных потоков на всех перегонах и на всех развязках, создание постоянно действующей транспортной </a:t>
            </a:r>
            <a:r>
              <a:rPr lang="ru-RU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модели работающей в режиме реального времени.</a:t>
            </a:r>
          </a:p>
        </p:txBody>
      </p:sp>
      <p:sp>
        <p:nvSpPr>
          <p:cNvPr id="52" name="Полилиния 51"/>
          <p:cNvSpPr/>
          <p:nvPr/>
        </p:nvSpPr>
        <p:spPr>
          <a:xfrm>
            <a:off x="3889407" y="3276576"/>
            <a:ext cx="5796594" cy="1152128"/>
          </a:xfrm>
          <a:custGeom>
            <a:avLst/>
            <a:gdLst>
              <a:gd name="connsiteX0" fmla="*/ 0 w 2359573"/>
              <a:gd name="connsiteY0" fmla="*/ 68012 h 680118"/>
              <a:gd name="connsiteX1" fmla="*/ 68012 w 2359573"/>
              <a:gd name="connsiteY1" fmla="*/ 0 h 680118"/>
              <a:gd name="connsiteX2" fmla="*/ 2291561 w 2359573"/>
              <a:gd name="connsiteY2" fmla="*/ 0 h 680118"/>
              <a:gd name="connsiteX3" fmla="*/ 2359573 w 2359573"/>
              <a:gd name="connsiteY3" fmla="*/ 68012 h 680118"/>
              <a:gd name="connsiteX4" fmla="*/ 2359573 w 2359573"/>
              <a:gd name="connsiteY4" fmla="*/ 612106 h 680118"/>
              <a:gd name="connsiteX5" fmla="*/ 2291561 w 2359573"/>
              <a:gd name="connsiteY5" fmla="*/ 680118 h 680118"/>
              <a:gd name="connsiteX6" fmla="*/ 68012 w 2359573"/>
              <a:gd name="connsiteY6" fmla="*/ 680118 h 680118"/>
              <a:gd name="connsiteX7" fmla="*/ 0 w 2359573"/>
              <a:gd name="connsiteY7" fmla="*/ 612106 h 680118"/>
              <a:gd name="connsiteX8" fmla="*/ 0 w 2359573"/>
              <a:gd name="connsiteY8" fmla="*/ 68012 h 68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9573" h="680118">
                <a:moveTo>
                  <a:pt x="0" y="68012"/>
                </a:moveTo>
                <a:cubicBezTo>
                  <a:pt x="0" y="30450"/>
                  <a:pt x="30450" y="0"/>
                  <a:pt x="68012" y="0"/>
                </a:cubicBezTo>
                <a:lnTo>
                  <a:pt x="2291561" y="0"/>
                </a:lnTo>
                <a:cubicBezTo>
                  <a:pt x="2329123" y="0"/>
                  <a:pt x="2359573" y="30450"/>
                  <a:pt x="2359573" y="68012"/>
                </a:cubicBezTo>
                <a:lnTo>
                  <a:pt x="2359573" y="612106"/>
                </a:lnTo>
                <a:cubicBezTo>
                  <a:pt x="2359573" y="649668"/>
                  <a:pt x="2329123" y="680118"/>
                  <a:pt x="2291561" y="680118"/>
                </a:cubicBezTo>
                <a:lnTo>
                  <a:pt x="68012" y="680118"/>
                </a:lnTo>
                <a:cubicBezTo>
                  <a:pt x="30450" y="680118"/>
                  <a:pt x="0" y="649668"/>
                  <a:pt x="0" y="612106"/>
                </a:cubicBezTo>
                <a:lnTo>
                  <a:pt x="0" y="68012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02" tIns="50301" rIns="100602" bIns="50301" rtlCol="0" anchor="ctr"/>
          <a:lstStyle/>
          <a:p>
            <a:pPr algn="just"/>
            <a:r>
              <a:rPr lang="ru-RU" sz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Полное </a:t>
            </a:r>
            <a:r>
              <a:rPr lang="ru-RU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видеопокрытие всей сети автомобильных дорог. </a:t>
            </a:r>
            <a:r>
              <a:rPr lang="ru-RU" sz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Создание </a:t>
            </a:r>
            <a:r>
              <a:rPr lang="ru-RU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единой системы предоставления онлайн видеоинформации обеспечивающей </a:t>
            </a:r>
            <a:r>
              <a:rPr lang="ru-RU" sz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оповещения </a:t>
            </a:r>
            <a:r>
              <a:rPr lang="ru-RU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дежурных служб и подразделений, как </a:t>
            </a:r>
            <a:r>
              <a:rPr lang="ru-RU" sz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Государственной компании</a:t>
            </a:r>
            <a:r>
              <a:rPr lang="ru-RU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так и операторов, подрядчиков и </a:t>
            </a:r>
            <a:r>
              <a:rPr lang="ru-RU" sz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т.п.</a:t>
            </a:r>
            <a:endParaRPr lang="ru-RU" sz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583465" y="3852639"/>
            <a:ext cx="30358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563393" y="5148783"/>
            <a:ext cx="30358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Полилиния 64"/>
          <p:cNvSpPr/>
          <p:nvPr/>
        </p:nvSpPr>
        <p:spPr>
          <a:xfrm>
            <a:off x="3861105" y="4788744"/>
            <a:ext cx="5796594" cy="720080"/>
          </a:xfrm>
          <a:custGeom>
            <a:avLst/>
            <a:gdLst>
              <a:gd name="connsiteX0" fmla="*/ 0 w 2359573"/>
              <a:gd name="connsiteY0" fmla="*/ 68012 h 680118"/>
              <a:gd name="connsiteX1" fmla="*/ 68012 w 2359573"/>
              <a:gd name="connsiteY1" fmla="*/ 0 h 680118"/>
              <a:gd name="connsiteX2" fmla="*/ 2291561 w 2359573"/>
              <a:gd name="connsiteY2" fmla="*/ 0 h 680118"/>
              <a:gd name="connsiteX3" fmla="*/ 2359573 w 2359573"/>
              <a:gd name="connsiteY3" fmla="*/ 68012 h 680118"/>
              <a:gd name="connsiteX4" fmla="*/ 2359573 w 2359573"/>
              <a:gd name="connsiteY4" fmla="*/ 612106 h 680118"/>
              <a:gd name="connsiteX5" fmla="*/ 2291561 w 2359573"/>
              <a:gd name="connsiteY5" fmla="*/ 680118 h 680118"/>
              <a:gd name="connsiteX6" fmla="*/ 68012 w 2359573"/>
              <a:gd name="connsiteY6" fmla="*/ 680118 h 680118"/>
              <a:gd name="connsiteX7" fmla="*/ 0 w 2359573"/>
              <a:gd name="connsiteY7" fmla="*/ 612106 h 680118"/>
              <a:gd name="connsiteX8" fmla="*/ 0 w 2359573"/>
              <a:gd name="connsiteY8" fmla="*/ 68012 h 68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9573" h="680118">
                <a:moveTo>
                  <a:pt x="0" y="68012"/>
                </a:moveTo>
                <a:cubicBezTo>
                  <a:pt x="0" y="30450"/>
                  <a:pt x="30450" y="0"/>
                  <a:pt x="68012" y="0"/>
                </a:cubicBezTo>
                <a:lnTo>
                  <a:pt x="2291561" y="0"/>
                </a:lnTo>
                <a:cubicBezTo>
                  <a:pt x="2329123" y="0"/>
                  <a:pt x="2359573" y="30450"/>
                  <a:pt x="2359573" y="68012"/>
                </a:cubicBezTo>
                <a:lnTo>
                  <a:pt x="2359573" y="612106"/>
                </a:lnTo>
                <a:cubicBezTo>
                  <a:pt x="2359573" y="649668"/>
                  <a:pt x="2329123" y="680118"/>
                  <a:pt x="2291561" y="680118"/>
                </a:cubicBezTo>
                <a:lnTo>
                  <a:pt x="68012" y="680118"/>
                </a:lnTo>
                <a:cubicBezTo>
                  <a:pt x="30450" y="680118"/>
                  <a:pt x="0" y="649668"/>
                  <a:pt x="0" y="612106"/>
                </a:cubicBezTo>
                <a:lnTo>
                  <a:pt x="0" y="68012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02" tIns="50301" rIns="100602" bIns="50301" rtlCol="0" anchor="ctr"/>
          <a:lstStyle/>
          <a:p>
            <a:pPr algn="just"/>
            <a:r>
              <a:rPr lang="ru-RU" sz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Покрытие </a:t>
            </a:r>
            <a:r>
              <a:rPr lang="ru-RU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данной подсистемой всех развязок, мостовых </a:t>
            </a:r>
            <a:r>
              <a:rPr lang="ru-RU" sz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сооружений</a:t>
            </a:r>
            <a:r>
              <a:rPr lang="ru-RU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мест концентрации ДТП. </a:t>
            </a:r>
          </a:p>
        </p:txBody>
      </p:sp>
      <p:sp>
        <p:nvSpPr>
          <p:cNvPr id="66" name="Полилиния 65"/>
          <p:cNvSpPr/>
          <p:nvPr/>
        </p:nvSpPr>
        <p:spPr>
          <a:xfrm>
            <a:off x="3905718" y="5839398"/>
            <a:ext cx="5796594" cy="1008112"/>
          </a:xfrm>
          <a:custGeom>
            <a:avLst/>
            <a:gdLst>
              <a:gd name="connsiteX0" fmla="*/ 0 w 2359573"/>
              <a:gd name="connsiteY0" fmla="*/ 68012 h 680118"/>
              <a:gd name="connsiteX1" fmla="*/ 68012 w 2359573"/>
              <a:gd name="connsiteY1" fmla="*/ 0 h 680118"/>
              <a:gd name="connsiteX2" fmla="*/ 2291561 w 2359573"/>
              <a:gd name="connsiteY2" fmla="*/ 0 h 680118"/>
              <a:gd name="connsiteX3" fmla="*/ 2359573 w 2359573"/>
              <a:gd name="connsiteY3" fmla="*/ 68012 h 680118"/>
              <a:gd name="connsiteX4" fmla="*/ 2359573 w 2359573"/>
              <a:gd name="connsiteY4" fmla="*/ 612106 h 680118"/>
              <a:gd name="connsiteX5" fmla="*/ 2291561 w 2359573"/>
              <a:gd name="connsiteY5" fmla="*/ 680118 h 680118"/>
              <a:gd name="connsiteX6" fmla="*/ 68012 w 2359573"/>
              <a:gd name="connsiteY6" fmla="*/ 680118 h 680118"/>
              <a:gd name="connsiteX7" fmla="*/ 0 w 2359573"/>
              <a:gd name="connsiteY7" fmla="*/ 612106 h 680118"/>
              <a:gd name="connsiteX8" fmla="*/ 0 w 2359573"/>
              <a:gd name="connsiteY8" fmla="*/ 68012 h 68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9573" h="680118">
                <a:moveTo>
                  <a:pt x="0" y="68012"/>
                </a:moveTo>
                <a:cubicBezTo>
                  <a:pt x="0" y="30450"/>
                  <a:pt x="30450" y="0"/>
                  <a:pt x="68012" y="0"/>
                </a:cubicBezTo>
                <a:lnTo>
                  <a:pt x="2291561" y="0"/>
                </a:lnTo>
                <a:cubicBezTo>
                  <a:pt x="2329123" y="0"/>
                  <a:pt x="2359573" y="30450"/>
                  <a:pt x="2359573" y="68012"/>
                </a:cubicBezTo>
                <a:lnTo>
                  <a:pt x="2359573" y="612106"/>
                </a:lnTo>
                <a:cubicBezTo>
                  <a:pt x="2359573" y="649668"/>
                  <a:pt x="2329123" y="680118"/>
                  <a:pt x="2291561" y="680118"/>
                </a:cubicBezTo>
                <a:lnTo>
                  <a:pt x="68012" y="680118"/>
                </a:lnTo>
                <a:cubicBezTo>
                  <a:pt x="30450" y="680118"/>
                  <a:pt x="0" y="649668"/>
                  <a:pt x="0" y="612106"/>
                </a:cubicBezTo>
                <a:lnTo>
                  <a:pt x="0" y="68012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02" tIns="50301" rIns="100602" bIns="50301" rtlCol="0" anchor="ctr"/>
          <a:lstStyle/>
          <a:p>
            <a:pPr algn="just"/>
            <a:r>
              <a:rPr lang="ru-RU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 информацией о погоде на </a:t>
            </a:r>
            <a:r>
              <a:rPr lang="ru-RU" sz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дорогах. </a:t>
            </a:r>
          </a:p>
          <a:p>
            <a:pPr algn="just"/>
            <a:r>
              <a:rPr lang="ru-RU" sz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Прогнозирование погоды на дорогах. Создание </a:t>
            </a:r>
            <a:r>
              <a:rPr lang="ru-RU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единой системы метемониторинга ГК </a:t>
            </a:r>
            <a:r>
              <a:rPr lang="ru-RU" sz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«АВТОДОР» </a:t>
            </a:r>
            <a:r>
              <a:rPr lang="ru-RU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обеспечением её плотной интеграции с федеральной </a:t>
            </a:r>
            <a:r>
              <a:rPr lang="ru-RU" sz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Гидрометеослужбой и </a:t>
            </a:r>
            <a:r>
              <a:rPr lang="ru-RU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метеослужбами городов</a:t>
            </a:r>
            <a:r>
              <a:rPr lang="ru-RU" sz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3225507" y="5148783"/>
            <a:ext cx="635598" cy="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V="1">
            <a:off x="3253809" y="3852640"/>
            <a:ext cx="635598" cy="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V="1">
            <a:off x="3254285" y="2268465"/>
            <a:ext cx="635598" cy="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V="1">
            <a:off x="3235013" y="6343454"/>
            <a:ext cx="663322" cy="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63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49"/>
            <a:ext cx="10045700" cy="50407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8" tIns="45713" rIns="91428" bIns="45713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76617" y="936098"/>
            <a:ext cx="7289008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367985" y="128214"/>
            <a:ext cx="80409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641" eaLnBrk="0" hangingPunct="0"/>
            <a:r>
              <a:rPr lang="ru-RU" sz="2400" dirty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Пространственное развитие и расширение </a:t>
            </a:r>
            <a:endParaRPr lang="ru-RU" sz="2400" dirty="0" smtClean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913641" eaLnBrk="0" hangingPunct="0"/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функционала  </a:t>
            </a:r>
            <a:r>
              <a:rPr lang="ru-RU" sz="2400" dirty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всех основных подсистем </a:t>
            </a:r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ИТС  (часть 2)</a:t>
            </a:r>
            <a:endParaRPr lang="ru-RU" sz="2400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285547" y="922350"/>
            <a:ext cx="8156721" cy="5810609"/>
            <a:chOff x="3222650" y="1739100"/>
            <a:chExt cx="8156721" cy="5385416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3222650" y="1739100"/>
              <a:ext cx="2949466" cy="680118"/>
            </a:xfrm>
            <a:prstGeom prst="rect">
              <a:avLst/>
            </a:prstGeom>
            <a:solidFill>
              <a:srgbClr val="E156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0602" tIns="50301" rIns="100602" bIns="50301" anchor="ctr"/>
            <a:lstStyle/>
            <a:p>
              <a:pPr algn="ctr" defTabSz="912506"/>
              <a:r>
                <a:rPr lang="ru-RU" dirty="0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Приоритетные подсистемы</a:t>
              </a:r>
              <a:endParaRPr lang="ru-RU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3873588" y="3922704"/>
              <a:ext cx="2359573" cy="391429"/>
            </a:xfrm>
            <a:custGeom>
              <a:avLst/>
              <a:gdLst>
                <a:gd name="connsiteX0" fmla="*/ 0 w 2359573"/>
                <a:gd name="connsiteY0" fmla="*/ 68012 h 680118"/>
                <a:gd name="connsiteX1" fmla="*/ 68012 w 2359573"/>
                <a:gd name="connsiteY1" fmla="*/ 0 h 680118"/>
                <a:gd name="connsiteX2" fmla="*/ 2291561 w 2359573"/>
                <a:gd name="connsiteY2" fmla="*/ 0 h 680118"/>
                <a:gd name="connsiteX3" fmla="*/ 2359573 w 2359573"/>
                <a:gd name="connsiteY3" fmla="*/ 68012 h 680118"/>
                <a:gd name="connsiteX4" fmla="*/ 2359573 w 2359573"/>
                <a:gd name="connsiteY4" fmla="*/ 612106 h 680118"/>
                <a:gd name="connsiteX5" fmla="*/ 2291561 w 2359573"/>
                <a:gd name="connsiteY5" fmla="*/ 680118 h 680118"/>
                <a:gd name="connsiteX6" fmla="*/ 68012 w 2359573"/>
                <a:gd name="connsiteY6" fmla="*/ 680118 h 680118"/>
                <a:gd name="connsiteX7" fmla="*/ 0 w 2359573"/>
                <a:gd name="connsiteY7" fmla="*/ 612106 h 680118"/>
                <a:gd name="connsiteX8" fmla="*/ 0 w 2359573"/>
                <a:gd name="connsiteY8" fmla="*/ 68012 h 680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573" h="680118">
                  <a:moveTo>
                    <a:pt x="0" y="68012"/>
                  </a:moveTo>
                  <a:cubicBezTo>
                    <a:pt x="0" y="30450"/>
                    <a:pt x="30450" y="0"/>
                    <a:pt x="68012" y="0"/>
                  </a:cubicBezTo>
                  <a:lnTo>
                    <a:pt x="2291561" y="0"/>
                  </a:lnTo>
                  <a:cubicBezTo>
                    <a:pt x="2329123" y="0"/>
                    <a:pt x="2359573" y="30450"/>
                    <a:pt x="2359573" y="68012"/>
                  </a:cubicBezTo>
                  <a:lnTo>
                    <a:pt x="2359573" y="612106"/>
                  </a:lnTo>
                  <a:cubicBezTo>
                    <a:pt x="2359573" y="649668"/>
                    <a:pt x="2329123" y="680118"/>
                    <a:pt x="2291561" y="680118"/>
                  </a:cubicBezTo>
                  <a:lnTo>
                    <a:pt x="68012" y="680118"/>
                  </a:lnTo>
                  <a:cubicBezTo>
                    <a:pt x="30450" y="680118"/>
                    <a:pt x="0" y="649668"/>
                    <a:pt x="0" y="612106"/>
                  </a:cubicBezTo>
                  <a:lnTo>
                    <a:pt x="0" y="68012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02" tIns="50301" rIns="0" bIns="50301" rtlCol="0" anchor="ctr"/>
            <a:lstStyle/>
            <a:p>
              <a:pPr algn="ctr"/>
              <a:r>
                <a:rPr lang="ru-RU" sz="1400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Управление движением</a:t>
              </a:r>
              <a:endParaRPr lang="ru-RU" sz="1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8429905" y="1744208"/>
              <a:ext cx="2949466" cy="680118"/>
            </a:xfrm>
            <a:prstGeom prst="rect">
              <a:avLst/>
            </a:prstGeom>
            <a:solidFill>
              <a:srgbClr val="F3AE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Конечная цель</a:t>
              </a:r>
              <a:endParaRPr lang="ru-RU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8" name="Прямая соединительная линия 37"/>
            <p:cNvCxnSpPr/>
            <p:nvPr/>
          </p:nvCxnSpPr>
          <p:spPr>
            <a:xfrm>
              <a:off x="3510451" y="2419218"/>
              <a:ext cx="31726" cy="4705298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3500496" y="2934571"/>
              <a:ext cx="342061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>
              <a:off x="3538973" y="5023862"/>
              <a:ext cx="303584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Полилиния 42"/>
          <p:cNvSpPr/>
          <p:nvPr/>
        </p:nvSpPr>
        <p:spPr>
          <a:xfrm>
            <a:off x="901059" y="1865713"/>
            <a:ext cx="2359573" cy="692987"/>
          </a:xfrm>
          <a:custGeom>
            <a:avLst/>
            <a:gdLst>
              <a:gd name="connsiteX0" fmla="*/ 0 w 2359573"/>
              <a:gd name="connsiteY0" fmla="*/ 68012 h 680118"/>
              <a:gd name="connsiteX1" fmla="*/ 68012 w 2359573"/>
              <a:gd name="connsiteY1" fmla="*/ 0 h 680118"/>
              <a:gd name="connsiteX2" fmla="*/ 2291561 w 2359573"/>
              <a:gd name="connsiteY2" fmla="*/ 0 h 680118"/>
              <a:gd name="connsiteX3" fmla="*/ 2359573 w 2359573"/>
              <a:gd name="connsiteY3" fmla="*/ 68012 h 680118"/>
              <a:gd name="connsiteX4" fmla="*/ 2359573 w 2359573"/>
              <a:gd name="connsiteY4" fmla="*/ 612106 h 680118"/>
              <a:gd name="connsiteX5" fmla="*/ 2291561 w 2359573"/>
              <a:gd name="connsiteY5" fmla="*/ 680118 h 680118"/>
              <a:gd name="connsiteX6" fmla="*/ 68012 w 2359573"/>
              <a:gd name="connsiteY6" fmla="*/ 680118 h 680118"/>
              <a:gd name="connsiteX7" fmla="*/ 0 w 2359573"/>
              <a:gd name="connsiteY7" fmla="*/ 612106 h 680118"/>
              <a:gd name="connsiteX8" fmla="*/ 0 w 2359573"/>
              <a:gd name="connsiteY8" fmla="*/ 68012 h 68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9573" h="680118">
                <a:moveTo>
                  <a:pt x="0" y="68012"/>
                </a:moveTo>
                <a:cubicBezTo>
                  <a:pt x="0" y="30450"/>
                  <a:pt x="30450" y="0"/>
                  <a:pt x="68012" y="0"/>
                </a:cubicBezTo>
                <a:lnTo>
                  <a:pt x="2291561" y="0"/>
                </a:lnTo>
                <a:cubicBezTo>
                  <a:pt x="2329123" y="0"/>
                  <a:pt x="2359573" y="30450"/>
                  <a:pt x="2359573" y="68012"/>
                </a:cubicBezTo>
                <a:lnTo>
                  <a:pt x="2359573" y="612106"/>
                </a:lnTo>
                <a:cubicBezTo>
                  <a:pt x="2359573" y="649668"/>
                  <a:pt x="2329123" y="680118"/>
                  <a:pt x="2291561" y="680118"/>
                </a:cubicBezTo>
                <a:lnTo>
                  <a:pt x="68012" y="680118"/>
                </a:lnTo>
                <a:cubicBezTo>
                  <a:pt x="30450" y="680118"/>
                  <a:pt x="0" y="649668"/>
                  <a:pt x="0" y="612106"/>
                </a:cubicBezTo>
                <a:lnTo>
                  <a:pt x="0" y="68012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02" tIns="50301" rIns="0" bIns="50301" rtlCol="0" anchor="ctr"/>
          <a:lstStyle/>
          <a:p>
            <a:pPr algn="ctr"/>
            <a:r>
              <a:rPr lang="ru-RU" sz="1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Информирования участников дорожного движения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866977" y="6438223"/>
            <a:ext cx="2359573" cy="589472"/>
          </a:xfrm>
          <a:custGeom>
            <a:avLst/>
            <a:gdLst>
              <a:gd name="connsiteX0" fmla="*/ 0 w 2359573"/>
              <a:gd name="connsiteY0" fmla="*/ 68012 h 680118"/>
              <a:gd name="connsiteX1" fmla="*/ 68012 w 2359573"/>
              <a:gd name="connsiteY1" fmla="*/ 0 h 680118"/>
              <a:gd name="connsiteX2" fmla="*/ 2291561 w 2359573"/>
              <a:gd name="connsiteY2" fmla="*/ 0 h 680118"/>
              <a:gd name="connsiteX3" fmla="*/ 2359573 w 2359573"/>
              <a:gd name="connsiteY3" fmla="*/ 68012 h 680118"/>
              <a:gd name="connsiteX4" fmla="*/ 2359573 w 2359573"/>
              <a:gd name="connsiteY4" fmla="*/ 612106 h 680118"/>
              <a:gd name="connsiteX5" fmla="*/ 2291561 w 2359573"/>
              <a:gd name="connsiteY5" fmla="*/ 680118 h 680118"/>
              <a:gd name="connsiteX6" fmla="*/ 68012 w 2359573"/>
              <a:gd name="connsiteY6" fmla="*/ 680118 h 680118"/>
              <a:gd name="connsiteX7" fmla="*/ 0 w 2359573"/>
              <a:gd name="connsiteY7" fmla="*/ 612106 h 680118"/>
              <a:gd name="connsiteX8" fmla="*/ 0 w 2359573"/>
              <a:gd name="connsiteY8" fmla="*/ 68012 h 68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9573" h="680118">
                <a:moveTo>
                  <a:pt x="0" y="68012"/>
                </a:moveTo>
                <a:cubicBezTo>
                  <a:pt x="0" y="30450"/>
                  <a:pt x="30450" y="0"/>
                  <a:pt x="68012" y="0"/>
                </a:cubicBezTo>
                <a:lnTo>
                  <a:pt x="2291561" y="0"/>
                </a:lnTo>
                <a:cubicBezTo>
                  <a:pt x="2329123" y="0"/>
                  <a:pt x="2359573" y="30450"/>
                  <a:pt x="2359573" y="68012"/>
                </a:cubicBezTo>
                <a:lnTo>
                  <a:pt x="2359573" y="612106"/>
                </a:lnTo>
                <a:cubicBezTo>
                  <a:pt x="2359573" y="649668"/>
                  <a:pt x="2329123" y="680118"/>
                  <a:pt x="2291561" y="680118"/>
                </a:cubicBezTo>
                <a:lnTo>
                  <a:pt x="68012" y="680118"/>
                </a:lnTo>
                <a:cubicBezTo>
                  <a:pt x="30450" y="680118"/>
                  <a:pt x="0" y="649668"/>
                  <a:pt x="0" y="612106"/>
                </a:cubicBezTo>
                <a:lnTo>
                  <a:pt x="0" y="68012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02" tIns="50301" rIns="100602" bIns="50301" rtlCol="0" anchor="ctr"/>
          <a:lstStyle/>
          <a:p>
            <a:pPr algn="ctr"/>
            <a:r>
              <a:rPr lang="ru-RU" sz="14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Связи и передачи данных</a:t>
            </a:r>
            <a:endParaRPr lang="ru-RU" sz="1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87049" y="4243888"/>
            <a:ext cx="2359573" cy="445130"/>
          </a:xfrm>
          <a:custGeom>
            <a:avLst/>
            <a:gdLst>
              <a:gd name="connsiteX0" fmla="*/ 0 w 2359573"/>
              <a:gd name="connsiteY0" fmla="*/ 68012 h 680118"/>
              <a:gd name="connsiteX1" fmla="*/ 68012 w 2359573"/>
              <a:gd name="connsiteY1" fmla="*/ 0 h 680118"/>
              <a:gd name="connsiteX2" fmla="*/ 2291561 w 2359573"/>
              <a:gd name="connsiteY2" fmla="*/ 0 h 680118"/>
              <a:gd name="connsiteX3" fmla="*/ 2359573 w 2359573"/>
              <a:gd name="connsiteY3" fmla="*/ 68012 h 680118"/>
              <a:gd name="connsiteX4" fmla="*/ 2359573 w 2359573"/>
              <a:gd name="connsiteY4" fmla="*/ 612106 h 680118"/>
              <a:gd name="connsiteX5" fmla="*/ 2291561 w 2359573"/>
              <a:gd name="connsiteY5" fmla="*/ 680118 h 680118"/>
              <a:gd name="connsiteX6" fmla="*/ 68012 w 2359573"/>
              <a:gd name="connsiteY6" fmla="*/ 680118 h 680118"/>
              <a:gd name="connsiteX7" fmla="*/ 0 w 2359573"/>
              <a:gd name="connsiteY7" fmla="*/ 612106 h 680118"/>
              <a:gd name="connsiteX8" fmla="*/ 0 w 2359573"/>
              <a:gd name="connsiteY8" fmla="*/ 68012 h 68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9573" h="680118">
                <a:moveTo>
                  <a:pt x="0" y="68012"/>
                </a:moveTo>
                <a:cubicBezTo>
                  <a:pt x="0" y="30450"/>
                  <a:pt x="30450" y="0"/>
                  <a:pt x="68012" y="0"/>
                </a:cubicBezTo>
                <a:lnTo>
                  <a:pt x="2291561" y="0"/>
                </a:lnTo>
                <a:cubicBezTo>
                  <a:pt x="2329123" y="0"/>
                  <a:pt x="2359573" y="30450"/>
                  <a:pt x="2359573" y="68012"/>
                </a:cubicBezTo>
                <a:lnTo>
                  <a:pt x="2359573" y="612106"/>
                </a:lnTo>
                <a:cubicBezTo>
                  <a:pt x="2359573" y="649668"/>
                  <a:pt x="2329123" y="680118"/>
                  <a:pt x="2291561" y="680118"/>
                </a:cubicBezTo>
                <a:lnTo>
                  <a:pt x="68012" y="680118"/>
                </a:lnTo>
                <a:cubicBezTo>
                  <a:pt x="30450" y="680118"/>
                  <a:pt x="0" y="649668"/>
                  <a:pt x="0" y="612106"/>
                </a:cubicBezTo>
                <a:lnTo>
                  <a:pt x="0" y="68012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02" tIns="50301" rIns="100602" bIns="50301" rtlCol="0" anchor="ctr"/>
          <a:lstStyle/>
          <a:p>
            <a:pPr algn="ctr"/>
            <a:r>
              <a:rPr lang="ru-RU" sz="1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Весогабаритного контроля</a:t>
            </a:r>
          </a:p>
        </p:txBody>
      </p:sp>
      <p:sp>
        <p:nvSpPr>
          <p:cNvPr id="50" name="Полилиния 49"/>
          <p:cNvSpPr/>
          <p:nvPr/>
        </p:nvSpPr>
        <p:spPr>
          <a:xfrm>
            <a:off x="3855846" y="1865713"/>
            <a:ext cx="5811359" cy="720080"/>
          </a:xfrm>
          <a:custGeom>
            <a:avLst/>
            <a:gdLst>
              <a:gd name="connsiteX0" fmla="*/ 0 w 2359573"/>
              <a:gd name="connsiteY0" fmla="*/ 68012 h 680118"/>
              <a:gd name="connsiteX1" fmla="*/ 68012 w 2359573"/>
              <a:gd name="connsiteY1" fmla="*/ 0 h 680118"/>
              <a:gd name="connsiteX2" fmla="*/ 2291561 w 2359573"/>
              <a:gd name="connsiteY2" fmla="*/ 0 h 680118"/>
              <a:gd name="connsiteX3" fmla="*/ 2359573 w 2359573"/>
              <a:gd name="connsiteY3" fmla="*/ 68012 h 680118"/>
              <a:gd name="connsiteX4" fmla="*/ 2359573 w 2359573"/>
              <a:gd name="connsiteY4" fmla="*/ 612106 h 680118"/>
              <a:gd name="connsiteX5" fmla="*/ 2291561 w 2359573"/>
              <a:gd name="connsiteY5" fmla="*/ 680118 h 680118"/>
              <a:gd name="connsiteX6" fmla="*/ 68012 w 2359573"/>
              <a:gd name="connsiteY6" fmla="*/ 680118 h 680118"/>
              <a:gd name="connsiteX7" fmla="*/ 0 w 2359573"/>
              <a:gd name="connsiteY7" fmla="*/ 612106 h 680118"/>
              <a:gd name="connsiteX8" fmla="*/ 0 w 2359573"/>
              <a:gd name="connsiteY8" fmla="*/ 68012 h 68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9573" h="680118">
                <a:moveTo>
                  <a:pt x="0" y="68012"/>
                </a:moveTo>
                <a:cubicBezTo>
                  <a:pt x="0" y="30450"/>
                  <a:pt x="30450" y="0"/>
                  <a:pt x="68012" y="0"/>
                </a:cubicBezTo>
                <a:lnTo>
                  <a:pt x="2291561" y="0"/>
                </a:lnTo>
                <a:cubicBezTo>
                  <a:pt x="2329123" y="0"/>
                  <a:pt x="2359573" y="30450"/>
                  <a:pt x="2359573" y="68012"/>
                </a:cubicBezTo>
                <a:lnTo>
                  <a:pt x="2359573" y="612106"/>
                </a:lnTo>
                <a:cubicBezTo>
                  <a:pt x="2359573" y="649668"/>
                  <a:pt x="2329123" y="680118"/>
                  <a:pt x="2291561" y="680118"/>
                </a:cubicBezTo>
                <a:lnTo>
                  <a:pt x="68012" y="680118"/>
                </a:lnTo>
                <a:cubicBezTo>
                  <a:pt x="30450" y="680118"/>
                  <a:pt x="0" y="649668"/>
                  <a:pt x="0" y="612106"/>
                </a:cubicBezTo>
                <a:lnTo>
                  <a:pt x="0" y="68012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02" tIns="50301" rIns="100602" bIns="50301" rtlCol="0" anchor="ctr"/>
          <a:lstStyle/>
          <a:p>
            <a:pPr algn="just"/>
            <a:r>
              <a:rPr lang="ru-RU" sz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Дотранспортное </a:t>
            </a:r>
            <a:r>
              <a:rPr lang="ru-RU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(предварительное) </a:t>
            </a:r>
            <a:r>
              <a:rPr lang="ru-RU" sz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информирование.</a:t>
            </a:r>
            <a:endParaRPr lang="ru-RU" sz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Информирование </a:t>
            </a:r>
            <a:r>
              <a:rPr lang="ru-RU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процессе </a:t>
            </a:r>
            <a:r>
              <a:rPr lang="ru-RU" sz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движения.</a:t>
            </a:r>
            <a:endParaRPr lang="ru-RU" sz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3878432" y="3026417"/>
            <a:ext cx="5796594" cy="857605"/>
          </a:xfrm>
          <a:custGeom>
            <a:avLst/>
            <a:gdLst>
              <a:gd name="connsiteX0" fmla="*/ 0 w 2359573"/>
              <a:gd name="connsiteY0" fmla="*/ 68012 h 680118"/>
              <a:gd name="connsiteX1" fmla="*/ 68012 w 2359573"/>
              <a:gd name="connsiteY1" fmla="*/ 0 h 680118"/>
              <a:gd name="connsiteX2" fmla="*/ 2291561 w 2359573"/>
              <a:gd name="connsiteY2" fmla="*/ 0 h 680118"/>
              <a:gd name="connsiteX3" fmla="*/ 2359573 w 2359573"/>
              <a:gd name="connsiteY3" fmla="*/ 68012 h 680118"/>
              <a:gd name="connsiteX4" fmla="*/ 2359573 w 2359573"/>
              <a:gd name="connsiteY4" fmla="*/ 612106 h 680118"/>
              <a:gd name="connsiteX5" fmla="*/ 2291561 w 2359573"/>
              <a:gd name="connsiteY5" fmla="*/ 680118 h 680118"/>
              <a:gd name="connsiteX6" fmla="*/ 68012 w 2359573"/>
              <a:gd name="connsiteY6" fmla="*/ 680118 h 680118"/>
              <a:gd name="connsiteX7" fmla="*/ 0 w 2359573"/>
              <a:gd name="connsiteY7" fmla="*/ 612106 h 680118"/>
              <a:gd name="connsiteX8" fmla="*/ 0 w 2359573"/>
              <a:gd name="connsiteY8" fmla="*/ 68012 h 68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9573" h="680118">
                <a:moveTo>
                  <a:pt x="0" y="68012"/>
                </a:moveTo>
                <a:cubicBezTo>
                  <a:pt x="0" y="30450"/>
                  <a:pt x="30450" y="0"/>
                  <a:pt x="68012" y="0"/>
                </a:cubicBezTo>
                <a:lnTo>
                  <a:pt x="2291561" y="0"/>
                </a:lnTo>
                <a:cubicBezTo>
                  <a:pt x="2329123" y="0"/>
                  <a:pt x="2359573" y="30450"/>
                  <a:pt x="2359573" y="68012"/>
                </a:cubicBezTo>
                <a:lnTo>
                  <a:pt x="2359573" y="612106"/>
                </a:lnTo>
                <a:cubicBezTo>
                  <a:pt x="2359573" y="649668"/>
                  <a:pt x="2329123" y="680118"/>
                  <a:pt x="2291561" y="680118"/>
                </a:cubicBezTo>
                <a:lnTo>
                  <a:pt x="68012" y="680118"/>
                </a:lnTo>
                <a:cubicBezTo>
                  <a:pt x="30450" y="680118"/>
                  <a:pt x="0" y="649668"/>
                  <a:pt x="0" y="612106"/>
                </a:cubicBezTo>
                <a:lnTo>
                  <a:pt x="0" y="68012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02" tIns="50301" rIns="100602" bIns="50301" rtlCol="0" anchor="ctr"/>
          <a:lstStyle/>
          <a:p>
            <a:pPr algn="just"/>
            <a:r>
              <a:rPr lang="ru-RU" sz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Внедрение ситуационного управления дорожным движением.</a:t>
            </a:r>
            <a:endParaRPr lang="ru-RU" sz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Обеспечение координации </a:t>
            </a:r>
            <a:r>
              <a:rPr lang="ru-RU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между </a:t>
            </a:r>
            <a:r>
              <a:rPr lang="ru-RU" sz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управлением </a:t>
            </a:r>
            <a:r>
              <a:rPr lang="ru-RU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движением на скоростных </a:t>
            </a:r>
            <a:r>
              <a:rPr lang="ru-RU" sz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автомагистралях и управлением уличным движением.</a:t>
            </a:r>
            <a:endParaRPr lang="ru-RU" sz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605074" y="3489522"/>
            <a:ext cx="32878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583465" y="5588664"/>
            <a:ext cx="30358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Полилиния 64"/>
          <p:cNvSpPr/>
          <p:nvPr/>
        </p:nvSpPr>
        <p:spPr>
          <a:xfrm>
            <a:off x="3855846" y="4133358"/>
            <a:ext cx="5796594" cy="666189"/>
          </a:xfrm>
          <a:custGeom>
            <a:avLst/>
            <a:gdLst>
              <a:gd name="connsiteX0" fmla="*/ 0 w 2359573"/>
              <a:gd name="connsiteY0" fmla="*/ 68012 h 680118"/>
              <a:gd name="connsiteX1" fmla="*/ 68012 w 2359573"/>
              <a:gd name="connsiteY1" fmla="*/ 0 h 680118"/>
              <a:gd name="connsiteX2" fmla="*/ 2291561 w 2359573"/>
              <a:gd name="connsiteY2" fmla="*/ 0 h 680118"/>
              <a:gd name="connsiteX3" fmla="*/ 2359573 w 2359573"/>
              <a:gd name="connsiteY3" fmla="*/ 68012 h 680118"/>
              <a:gd name="connsiteX4" fmla="*/ 2359573 w 2359573"/>
              <a:gd name="connsiteY4" fmla="*/ 612106 h 680118"/>
              <a:gd name="connsiteX5" fmla="*/ 2291561 w 2359573"/>
              <a:gd name="connsiteY5" fmla="*/ 680118 h 680118"/>
              <a:gd name="connsiteX6" fmla="*/ 68012 w 2359573"/>
              <a:gd name="connsiteY6" fmla="*/ 680118 h 680118"/>
              <a:gd name="connsiteX7" fmla="*/ 0 w 2359573"/>
              <a:gd name="connsiteY7" fmla="*/ 612106 h 680118"/>
              <a:gd name="connsiteX8" fmla="*/ 0 w 2359573"/>
              <a:gd name="connsiteY8" fmla="*/ 68012 h 68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9573" h="680118">
                <a:moveTo>
                  <a:pt x="0" y="68012"/>
                </a:moveTo>
                <a:cubicBezTo>
                  <a:pt x="0" y="30450"/>
                  <a:pt x="30450" y="0"/>
                  <a:pt x="68012" y="0"/>
                </a:cubicBezTo>
                <a:lnTo>
                  <a:pt x="2291561" y="0"/>
                </a:lnTo>
                <a:cubicBezTo>
                  <a:pt x="2329123" y="0"/>
                  <a:pt x="2359573" y="30450"/>
                  <a:pt x="2359573" y="68012"/>
                </a:cubicBezTo>
                <a:lnTo>
                  <a:pt x="2359573" y="612106"/>
                </a:lnTo>
                <a:cubicBezTo>
                  <a:pt x="2359573" y="649668"/>
                  <a:pt x="2329123" y="680118"/>
                  <a:pt x="2291561" y="680118"/>
                </a:cubicBezTo>
                <a:lnTo>
                  <a:pt x="68012" y="680118"/>
                </a:lnTo>
                <a:cubicBezTo>
                  <a:pt x="30450" y="680118"/>
                  <a:pt x="0" y="649668"/>
                  <a:pt x="0" y="612106"/>
                </a:cubicBezTo>
                <a:lnTo>
                  <a:pt x="0" y="68012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02" tIns="50301" rIns="100602" bIns="50301" rtlCol="0" anchor="ctr"/>
          <a:lstStyle/>
          <a:p>
            <a:pPr algn="just"/>
            <a:r>
              <a:rPr lang="ru-RU" sz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Внедрение единой системы весогабаритного контроля на всех автомобильных дорогах Государственной компании взаимоувязанной с системой РОСАВТОДОРА.</a:t>
            </a:r>
            <a:endParaRPr lang="ru-RU" sz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3878432" y="6084887"/>
            <a:ext cx="5836399" cy="1296144"/>
          </a:xfrm>
          <a:custGeom>
            <a:avLst/>
            <a:gdLst>
              <a:gd name="connsiteX0" fmla="*/ 0 w 2359573"/>
              <a:gd name="connsiteY0" fmla="*/ 68012 h 680118"/>
              <a:gd name="connsiteX1" fmla="*/ 68012 w 2359573"/>
              <a:gd name="connsiteY1" fmla="*/ 0 h 680118"/>
              <a:gd name="connsiteX2" fmla="*/ 2291561 w 2359573"/>
              <a:gd name="connsiteY2" fmla="*/ 0 h 680118"/>
              <a:gd name="connsiteX3" fmla="*/ 2359573 w 2359573"/>
              <a:gd name="connsiteY3" fmla="*/ 68012 h 680118"/>
              <a:gd name="connsiteX4" fmla="*/ 2359573 w 2359573"/>
              <a:gd name="connsiteY4" fmla="*/ 612106 h 680118"/>
              <a:gd name="connsiteX5" fmla="*/ 2291561 w 2359573"/>
              <a:gd name="connsiteY5" fmla="*/ 680118 h 680118"/>
              <a:gd name="connsiteX6" fmla="*/ 68012 w 2359573"/>
              <a:gd name="connsiteY6" fmla="*/ 680118 h 680118"/>
              <a:gd name="connsiteX7" fmla="*/ 0 w 2359573"/>
              <a:gd name="connsiteY7" fmla="*/ 612106 h 680118"/>
              <a:gd name="connsiteX8" fmla="*/ 0 w 2359573"/>
              <a:gd name="connsiteY8" fmla="*/ 68012 h 68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9573" h="680118">
                <a:moveTo>
                  <a:pt x="0" y="68012"/>
                </a:moveTo>
                <a:cubicBezTo>
                  <a:pt x="0" y="30450"/>
                  <a:pt x="30450" y="0"/>
                  <a:pt x="68012" y="0"/>
                </a:cubicBezTo>
                <a:lnTo>
                  <a:pt x="2291561" y="0"/>
                </a:lnTo>
                <a:cubicBezTo>
                  <a:pt x="2329123" y="0"/>
                  <a:pt x="2359573" y="30450"/>
                  <a:pt x="2359573" y="68012"/>
                </a:cubicBezTo>
                <a:lnTo>
                  <a:pt x="2359573" y="612106"/>
                </a:lnTo>
                <a:cubicBezTo>
                  <a:pt x="2359573" y="649668"/>
                  <a:pt x="2329123" y="680118"/>
                  <a:pt x="2291561" y="680118"/>
                </a:cubicBezTo>
                <a:lnTo>
                  <a:pt x="68012" y="680118"/>
                </a:lnTo>
                <a:cubicBezTo>
                  <a:pt x="30450" y="680118"/>
                  <a:pt x="0" y="649668"/>
                  <a:pt x="0" y="612106"/>
                </a:cubicBezTo>
                <a:lnTo>
                  <a:pt x="0" y="68012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02" tIns="50301" rIns="100602" bIns="50301" rtlCol="0" anchor="ctr"/>
          <a:lstStyle/>
          <a:p>
            <a:pPr algn="just"/>
            <a:r>
              <a:rPr lang="ru-RU" sz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</a:t>
            </a:r>
            <a:r>
              <a:rPr lang="ru-RU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единой телекоммуникационной платформы ИТС ГК </a:t>
            </a:r>
            <a:r>
              <a:rPr lang="ru-RU" sz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«АВТОДОР» </a:t>
            </a:r>
            <a:r>
              <a:rPr lang="ru-RU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плотно интегрированной с общей телекоммуникационной платформой Государственной компании. </a:t>
            </a:r>
            <a:endParaRPr lang="ru-RU" sz="12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Надежная и качественная связь позволяющая обеспечивать функционирование комплекса сервисных услуг не </a:t>
            </a:r>
            <a:r>
              <a:rPr lang="ru-RU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только для нужд непосредственно ГК </a:t>
            </a:r>
            <a:r>
              <a:rPr lang="ru-RU" sz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«АВТОДОР», </a:t>
            </a:r>
            <a:r>
              <a:rPr lang="ru-RU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в целом для всех участников дорожного движения.</a:t>
            </a:r>
          </a:p>
        </p:txBody>
      </p:sp>
      <p:cxnSp>
        <p:nvCxnSpPr>
          <p:cNvPr id="69" name="Прямая со стрелкой 68"/>
          <p:cNvCxnSpPr/>
          <p:nvPr/>
        </p:nvCxnSpPr>
        <p:spPr>
          <a:xfrm flipV="1">
            <a:off x="3235013" y="6730448"/>
            <a:ext cx="635598" cy="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616431" y="6730449"/>
            <a:ext cx="250546" cy="251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Полилиния 79"/>
          <p:cNvSpPr/>
          <p:nvPr/>
        </p:nvSpPr>
        <p:spPr>
          <a:xfrm>
            <a:off x="905454" y="5366099"/>
            <a:ext cx="2359573" cy="445130"/>
          </a:xfrm>
          <a:custGeom>
            <a:avLst/>
            <a:gdLst>
              <a:gd name="connsiteX0" fmla="*/ 0 w 2359573"/>
              <a:gd name="connsiteY0" fmla="*/ 68012 h 680118"/>
              <a:gd name="connsiteX1" fmla="*/ 68012 w 2359573"/>
              <a:gd name="connsiteY1" fmla="*/ 0 h 680118"/>
              <a:gd name="connsiteX2" fmla="*/ 2291561 w 2359573"/>
              <a:gd name="connsiteY2" fmla="*/ 0 h 680118"/>
              <a:gd name="connsiteX3" fmla="*/ 2359573 w 2359573"/>
              <a:gd name="connsiteY3" fmla="*/ 68012 h 680118"/>
              <a:gd name="connsiteX4" fmla="*/ 2359573 w 2359573"/>
              <a:gd name="connsiteY4" fmla="*/ 612106 h 680118"/>
              <a:gd name="connsiteX5" fmla="*/ 2291561 w 2359573"/>
              <a:gd name="connsiteY5" fmla="*/ 680118 h 680118"/>
              <a:gd name="connsiteX6" fmla="*/ 68012 w 2359573"/>
              <a:gd name="connsiteY6" fmla="*/ 680118 h 680118"/>
              <a:gd name="connsiteX7" fmla="*/ 0 w 2359573"/>
              <a:gd name="connsiteY7" fmla="*/ 612106 h 680118"/>
              <a:gd name="connsiteX8" fmla="*/ 0 w 2359573"/>
              <a:gd name="connsiteY8" fmla="*/ 68012 h 68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9573" h="680118">
                <a:moveTo>
                  <a:pt x="0" y="68012"/>
                </a:moveTo>
                <a:cubicBezTo>
                  <a:pt x="0" y="30450"/>
                  <a:pt x="30450" y="0"/>
                  <a:pt x="68012" y="0"/>
                </a:cubicBezTo>
                <a:lnTo>
                  <a:pt x="2291561" y="0"/>
                </a:lnTo>
                <a:cubicBezTo>
                  <a:pt x="2329123" y="0"/>
                  <a:pt x="2359573" y="30450"/>
                  <a:pt x="2359573" y="68012"/>
                </a:cubicBezTo>
                <a:lnTo>
                  <a:pt x="2359573" y="612106"/>
                </a:lnTo>
                <a:cubicBezTo>
                  <a:pt x="2359573" y="649668"/>
                  <a:pt x="2329123" y="680118"/>
                  <a:pt x="2291561" y="680118"/>
                </a:cubicBezTo>
                <a:lnTo>
                  <a:pt x="68012" y="680118"/>
                </a:lnTo>
                <a:cubicBezTo>
                  <a:pt x="30450" y="680118"/>
                  <a:pt x="0" y="649668"/>
                  <a:pt x="0" y="612106"/>
                </a:cubicBezTo>
                <a:lnTo>
                  <a:pt x="0" y="68012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02" tIns="50301" rIns="100602" bIns="50301" rtlCol="0" anchor="ctr"/>
          <a:lstStyle/>
          <a:p>
            <a:pPr algn="ctr"/>
            <a:r>
              <a:rPr lang="ru-RU" sz="1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Мониторинга работы дорожной техники</a:t>
            </a:r>
          </a:p>
        </p:txBody>
      </p:sp>
      <p:sp>
        <p:nvSpPr>
          <p:cNvPr id="82" name="Полилиния 81"/>
          <p:cNvSpPr/>
          <p:nvPr/>
        </p:nvSpPr>
        <p:spPr>
          <a:xfrm>
            <a:off x="3870611" y="5348862"/>
            <a:ext cx="5796594" cy="462367"/>
          </a:xfrm>
          <a:custGeom>
            <a:avLst/>
            <a:gdLst>
              <a:gd name="connsiteX0" fmla="*/ 0 w 2359573"/>
              <a:gd name="connsiteY0" fmla="*/ 68012 h 680118"/>
              <a:gd name="connsiteX1" fmla="*/ 68012 w 2359573"/>
              <a:gd name="connsiteY1" fmla="*/ 0 h 680118"/>
              <a:gd name="connsiteX2" fmla="*/ 2291561 w 2359573"/>
              <a:gd name="connsiteY2" fmla="*/ 0 h 680118"/>
              <a:gd name="connsiteX3" fmla="*/ 2359573 w 2359573"/>
              <a:gd name="connsiteY3" fmla="*/ 68012 h 680118"/>
              <a:gd name="connsiteX4" fmla="*/ 2359573 w 2359573"/>
              <a:gd name="connsiteY4" fmla="*/ 612106 h 680118"/>
              <a:gd name="connsiteX5" fmla="*/ 2291561 w 2359573"/>
              <a:gd name="connsiteY5" fmla="*/ 680118 h 680118"/>
              <a:gd name="connsiteX6" fmla="*/ 68012 w 2359573"/>
              <a:gd name="connsiteY6" fmla="*/ 680118 h 680118"/>
              <a:gd name="connsiteX7" fmla="*/ 0 w 2359573"/>
              <a:gd name="connsiteY7" fmla="*/ 612106 h 680118"/>
              <a:gd name="connsiteX8" fmla="*/ 0 w 2359573"/>
              <a:gd name="connsiteY8" fmla="*/ 68012 h 68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9573" h="680118">
                <a:moveTo>
                  <a:pt x="0" y="68012"/>
                </a:moveTo>
                <a:cubicBezTo>
                  <a:pt x="0" y="30450"/>
                  <a:pt x="30450" y="0"/>
                  <a:pt x="68012" y="0"/>
                </a:cubicBezTo>
                <a:lnTo>
                  <a:pt x="2291561" y="0"/>
                </a:lnTo>
                <a:cubicBezTo>
                  <a:pt x="2329123" y="0"/>
                  <a:pt x="2359573" y="30450"/>
                  <a:pt x="2359573" y="68012"/>
                </a:cubicBezTo>
                <a:lnTo>
                  <a:pt x="2359573" y="612106"/>
                </a:lnTo>
                <a:cubicBezTo>
                  <a:pt x="2359573" y="649668"/>
                  <a:pt x="2329123" y="680118"/>
                  <a:pt x="2291561" y="680118"/>
                </a:cubicBezTo>
                <a:lnTo>
                  <a:pt x="68012" y="680118"/>
                </a:lnTo>
                <a:cubicBezTo>
                  <a:pt x="30450" y="680118"/>
                  <a:pt x="0" y="649668"/>
                  <a:pt x="0" y="612106"/>
                </a:cubicBezTo>
                <a:lnTo>
                  <a:pt x="0" y="68012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02" tIns="50301" rIns="100602" bIns="50301" rtlCol="0" anchor="ctr"/>
          <a:lstStyle/>
          <a:p>
            <a:pPr algn="just"/>
            <a:r>
              <a:rPr lang="ru-RU" sz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Внедрение единой системы мониторинга всей дорожной техники. </a:t>
            </a:r>
            <a:endParaRPr lang="ru-RU" sz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3" name="Прямая со стрелкой 82"/>
          <p:cNvCxnSpPr/>
          <p:nvPr/>
        </p:nvCxnSpPr>
        <p:spPr>
          <a:xfrm flipV="1">
            <a:off x="3242834" y="2208479"/>
            <a:ext cx="635598" cy="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88"/>
          <p:cNvCxnSpPr/>
          <p:nvPr/>
        </p:nvCxnSpPr>
        <p:spPr>
          <a:xfrm>
            <a:off x="3296058" y="3489522"/>
            <a:ext cx="584065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 стрелкой 89"/>
          <p:cNvCxnSpPr/>
          <p:nvPr/>
        </p:nvCxnSpPr>
        <p:spPr>
          <a:xfrm flipV="1">
            <a:off x="3226550" y="4466453"/>
            <a:ext cx="635598" cy="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 стрелкой 96"/>
          <p:cNvCxnSpPr/>
          <p:nvPr/>
        </p:nvCxnSpPr>
        <p:spPr>
          <a:xfrm>
            <a:off x="3260632" y="5588665"/>
            <a:ext cx="601516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866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8" name="Rectangle 4"/>
          <p:cNvSpPr>
            <a:spLocks noChangeArrowheads="1"/>
          </p:cNvSpPr>
          <p:nvPr/>
        </p:nvSpPr>
        <p:spPr bwMode="auto">
          <a:xfrm>
            <a:off x="669713" y="564787"/>
            <a:ext cx="8824025" cy="47350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ru-RU" sz="2434" b="1" dirty="0">
                <a:solidFill>
                  <a:srgbClr val="FF0000"/>
                </a:solidFill>
              </a:rPr>
              <a:t>Эффективность ИТС</a:t>
            </a:r>
          </a:p>
        </p:txBody>
      </p:sp>
      <p:sp>
        <p:nvSpPr>
          <p:cNvPr id="10" name="Rectangle 6" descr="Упаковочная бумага"/>
          <p:cNvSpPr>
            <a:spLocks noChangeArrowheads="1"/>
          </p:cNvSpPr>
          <p:nvPr/>
        </p:nvSpPr>
        <p:spPr bwMode="auto">
          <a:xfrm>
            <a:off x="203302" y="1123912"/>
            <a:ext cx="9642770" cy="1555682"/>
          </a:xfrm>
          <a:prstGeom prst="rect">
            <a:avLst/>
          </a:prstGeom>
          <a:solidFill>
            <a:srgbClr val="FFE7E7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wrap="square" anchor="ctr">
            <a:spAutoFit/>
          </a:bodyPr>
          <a:lstStyle/>
          <a:p>
            <a:r>
              <a:rPr lang="ru-RU" b="1" u="sng" dirty="0">
                <a:solidFill>
                  <a:srgbClr val="990000"/>
                </a:solidFill>
              </a:rPr>
              <a:t>Социальный эффект</a:t>
            </a:r>
            <a:r>
              <a:rPr lang="en-US" b="1" u="sng" dirty="0">
                <a:solidFill>
                  <a:srgbClr val="990000"/>
                </a:solidFill>
              </a:rPr>
              <a:t>:</a:t>
            </a:r>
          </a:p>
          <a:p>
            <a:pPr marL="173867" indent="-173867">
              <a:buFont typeface="Wingdings" pitchFamily="2" charset="2"/>
              <a:buChar char="§"/>
            </a:pPr>
            <a:r>
              <a:rPr lang="ru-RU" sz="1116" dirty="0"/>
              <a:t>увеличения пропускной способности дорог </a:t>
            </a:r>
            <a:r>
              <a:rPr lang="ru-RU" sz="1116" dirty="0" smtClean="0"/>
              <a:t> </a:t>
            </a:r>
            <a:r>
              <a:rPr lang="ru-RU" sz="1116" dirty="0"/>
              <a:t>за счет регулирования транспортных </a:t>
            </a:r>
            <a:r>
              <a:rPr lang="ru-RU" sz="1116" dirty="0" smtClean="0"/>
              <a:t>потоков;</a:t>
            </a:r>
            <a:endParaRPr lang="ru-RU" sz="1116" dirty="0"/>
          </a:p>
          <a:p>
            <a:pPr marL="173867" indent="-173867">
              <a:buFont typeface="Wingdings" pitchFamily="2" charset="2"/>
              <a:buChar char="§"/>
            </a:pPr>
            <a:r>
              <a:rPr lang="ru-RU" sz="1116" dirty="0"/>
              <a:t>получения возможности выбора пассажиром оптимального маршрута движения общественным транспортом от начальной до конечной точки с учетом маршрутов и расписаний движения всех видов общественного транспорта, а также дорожной ситуации и транспортных потоков;</a:t>
            </a:r>
          </a:p>
          <a:p>
            <a:pPr marL="173867" indent="-173867">
              <a:buFont typeface="Wingdings" pitchFamily="2" charset="2"/>
              <a:buChar char="§"/>
            </a:pPr>
            <a:r>
              <a:rPr lang="ru-RU" sz="1116" dirty="0"/>
              <a:t>оптимизации маршрута движения ТС с учетом актуального состояния организации дорожного движения и состояния транспортных потоков.</a:t>
            </a:r>
          </a:p>
          <a:p>
            <a:endParaRPr lang="ru-RU" sz="1014" dirty="0"/>
          </a:p>
        </p:txBody>
      </p:sp>
      <p:sp>
        <p:nvSpPr>
          <p:cNvPr id="11" name="Rectangle 6" descr="Упаковочная бумага"/>
          <p:cNvSpPr>
            <a:spLocks noChangeArrowheads="1"/>
          </p:cNvSpPr>
          <p:nvPr/>
        </p:nvSpPr>
        <p:spPr bwMode="auto">
          <a:xfrm>
            <a:off x="188583" y="2888025"/>
            <a:ext cx="9672208" cy="1914755"/>
          </a:xfrm>
          <a:prstGeom prst="rect">
            <a:avLst/>
          </a:prstGeom>
          <a:solidFill>
            <a:srgbClr val="FFCBCB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wrap="square" anchor="ctr">
            <a:spAutoFit/>
          </a:bodyPr>
          <a:lstStyle/>
          <a:p>
            <a:pPr lvl="0"/>
            <a:r>
              <a:rPr lang="ru-RU" b="1" u="sng" dirty="0">
                <a:solidFill>
                  <a:srgbClr val="990000"/>
                </a:solidFill>
              </a:rPr>
              <a:t>Повышение безопасности на </a:t>
            </a:r>
            <a:r>
              <a:rPr lang="ru-RU" b="1" u="sng" dirty="0" smtClean="0">
                <a:solidFill>
                  <a:srgbClr val="990000"/>
                </a:solidFill>
              </a:rPr>
              <a:t>транспорте</a:t>
            </a:r>
            <a:r>
              <a:rPr lang="en-US" b="1" u="sng" dirty="0" smtClean="0">
                <a:solidFill>
                  <a:srgbClr val="990000"/>
                </a:solidFill>
              </a:rPr>
              <a:t>:</a:t>
            </a:r>
          </a:p>
          <a:p>
            <a:pPr marL="173867" indent="-173867">
              <a:buFont typeface="Wingdings" pitchFamily="2" charset="2"/>
              <a:buChar char="§"/>
            </a:pPr>
            <a:r>
              <a:rPr lang="ru-RU" sz="1116" dirty="0"/>
              <a:t>оперативного, полного и достоверного доведения информации до специальных служб при возникновении аварийных</a:t>
            </a:r>
            <a:r>
              <a:rPr lang="en-US" sz="1116" dirty="0"/>
              <a:t>, </a:t>
            </a:r>
            <a:r>
              <a:rPr lang="ru-RU" sz="1116" dirty="0"/>
              <a:t>криминальных или </a:t>
            </a:r>
            <a:r>
              <a:rPr lang="en-US" sz="1116" dirty="0"/>
              <a:t> </a:t>
            </a:r>
            <a:r>
              <a:rPr lang="ru-RU" sz="1116" dirty="0"/>
              <a:t>ЧС на транспорте;</a:t>
            </a:r>
          </a:p>
          <a:p>
            <a:pPr marL="173867" indent="-173867">
              <a:buFont typeface="Wingdings" pitchFamily="2" charset="2"/>
              <a:buChar char="§"/>
            </a:pPr>
            <a:r>
              <a:rPr lang="ru-RU" sz="1116" dirty="0"/>
              <a:t>обеспечения беспрепятственного движения спецтранспорта к месту ДТП или криминальной ситуации</a:t>
            </a:r>
            <a:r>
              <a:rPr lang="ru-RU" sz="1116" dirty="0" smtClean="0"/>
              <a:t>;</a:t>
            </a:r>
            <a:endParaRPr lang="ru-RU" sz="1116" dirty="0"/>
          </a:p>
          <a:p>
            <a:pPr marL="173867" indent="-173867">
              <a:buFont typeface="Wingdings" pitchFamily="2" charset="2"/>
              <a:buChar char="§"/>
            </a:pPr>
            <a:r>
              <a:rPr lang="ru-RU" sz="1116" dirty="0"/>
              <a:t>информирования водителей о текущем состоянии и краткосрочном прогнозе состояния дорожного полотна; в случае ухудшения дорожной ситуации (выпадения осадков, образования гололеда и т.п.) водители своевременно получают об этом информацию и имеют возможность подготовиться к такой ситуации;</a:t>
            </a:r>
          </a:p>
          <a:p>
            <a:pPr marL="173867" indent="-173867">
              <a:buFont typeface="Wingdings" pitchFamily="2" charset="2"/>
              <a:buChar char="§"/>
            </a:pPr>
            <a:r>
              <a:rPr lang="ru-RU" sz="1116" dirty="0"/>
              <a:t>обеспечения автоматической фиксации фактов нарушения ПДД с выявлением и наказанием виновных лиц; достигается внедрением соответствующих автоматизированных систем;</a:t>
            </a:r>
          </a:p>
          <a:p>
            <a:pPr marL="173867" indent="-173867">
              <a:buFont typeface="Wingdings" pitchFamily="2" charset="2"/>
              <a:buChar char="§"/>
            </a:pPr>
            <a:r>
              <a:rPr lang="ru-RU" sz="1116" dirty="0"/>
              <a:t>повышения внимания водителей, обусловленного снижением усталости водителей из-за длительных пробок.</a:t>
            </a:r>
          </a:p>
        </p:txBody>
      </p:sp>
      <p:sp>
        <p:nvSpPr>
          <p:cNvPr id="12" name="Rectangle 6" descr="Упаковочная бумага"/>
          <p:cNvSpPr>
            <a:spLocks noChangeArrowheads="1"/>
          </p:cNvSpPr>
          <p:nvPr/>
        </p:nvSpPr>
        <p:spPr bwMode="auto">
          <a:xfrm>
            <a:off x="188583" y="4817665"/>
            <a:ext cx="9672208" cy="1419352"/>
          </a:xfrm>
          <a:prstGeom prst="rect">
            <a:avLst/>
          </a:prstGeom>
          <a:solidFill>
            <a:srgbClr val="FFE7E7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wrap="square" anchor="ctr">
            <a:spAutoFit/>
          </a:bodyPr>
          <a:lstStyle/>
          <a:p>
            <a:pPr lvl="0"/>
            <a:r>
              <a:rPr lang="ru-RU" b="1" u="sng" dirty="0">
                <a:solidFill>
                  <a:srgbClr val="990000"/>
                </a:solidFill>
              </a:rPr>
              <a:t>Экономическая эффективность</a:t>
            </a:r>
            <a:r>
              <a:rPr lang="en-US" b="1" u="sng" dirty="0">
                <a:solidFill>
                  <a:srgbClr val="990000"/>
                </a:solidFill>
              </a:rPr>
              <a:t>:</a:t>
            </a:r>
          </a:p>
          <a:p>
            <a:pPr marL="173867" indent="-173867">
              <a:buFont typeface="Wingdings" pitchFamily="2" charset="2"/>
              <a:buChar char="§"/>
            </a:pPr>
            <a:r>
              <a:rPr lang="en-US" sz="1116" dirty="0"/>
              <a:t> </a:t>
            </a:r>
            <a:r>
              <a:rPr lang="ru-RU" sz="1116" dirty="0"/>
              <a:t>сокращение расходов бюджета за счет своевременного и достоверного контроля выполнения </a:t>
            </a:r>
            <a:r>
              <a:rPr lang="ru-RU" sz="1116" dirty="0" smtClean="0"/>
              <a:t>заказов </a:t>
            </a:r>
            <a:r>
              <a:rPr lang="ru-RU" sz="1116" dirty="0"/>
              <a:t>на осуществление транспортной работы предприятиями, осуществляющими пассажирские перевозки;</a:t>
            </a:r>
          </a:p>
          <a:p>
            <a:pPr marL="173867" indent="-173867">
              <a:buFont typeface="Wingdings" pitchFamily="2" charset="2"/>
              <a:buChar char="§"/>
            </a:pPr>
            <a:r>
              <a:rPr lang="ru-RU" sz="1116" dirty="0"/>
              <a:t>снижение расхода топлива за счет сокращения продолжительности и числа заторов, возможности заранее спланировать маршрут поездки;</a:t>
            </a:r>
          </a:p>
          <a:p>
            <a:pPr marL="173867" indent="-173867">
              <a:buFont typeface="Wingdings" pitchFamily="2" charset="2"/>
              <a:buChar char="§"/>
            </a:pPr>
            <a:r>
              <a:rPr lang="ru-RU" sz="1116" dirty="0"/>
              <a:t>снижение капитальных затрат на транспортную инфраструктуру за счет получения объективной информации о транспортной ситуации и возможности оптимального транспортного планирования.</a:t>
            </a:r>
          </a:p>
        </p:txBody>
      </p:sp>
      <p:sp>
        <p:nvSpPr>
          <p:cNvPr id="13" name="Rectangle 6" descr="Упаковочная бумага"/>
          <p:cNvSpPr>
            <a:spLocks noChangeArrowheads="1"/>
          </p:cNvSpPr>
          <p:nvPr/>
        </p:nvSpPr>
        <p:spPr bwMode="auto">
          <a:xfrm>
            <a:off x="188582" y="6198392"/>
            <a:ext cx="9657488" cy="889533"/>
          </a:xfrm>
          <a:prstGeom prst="rect">
            <a:avLst/>
          </a:prstGeom>
          <a:solidFill>
            <a:srgbClr val="FFCBCB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wrap="square" anchor="ctr">
            <a:spAutoFit/>
          </a:bodyPr>
          <a:lstStyle/>
          <a:p>
            <a:r>
              <a:rPr lang="ru-RU" b="1" u="sng" dirty="0">
                <a:solidFill>
                  <a:srgbClr val="990000"/>
                </a:solidFill>
              </a:rPr>
              <a:t>Экологический </a:t>
            </a:r>
            <a:r>
              <a:rPr lang="ru-RU" b="1" u="sng" dirty="0" smtClean="0">
                <a:solidFill>
                  <a:srgbClr val="990000"/>
                </a:solidFill>
              </a:rPr>
              <a:t>эффект</a:t>
            </a:r>
            <a:r>
              <a:rPr lang="en-US" b="1" u="sng" dirty="0" smtClean="0">
                <a:solidFill>
                  <a:srgbClr val="990000"/>
                </a:solidFill>
              </a:rPr>
              <a:t>:</a:t>
            </a:r>
          </a:p>
          <a:p>
            <a:pPr marL="173867" indent="-173867">
              <a:buFont typeface="Wingdings" pitchFamily="2" charset="2"/>
              <a:buChar char="§"/>
            </a:pPr>
            <a:r>
              <a:rPr lang="ru-RU" sz="1116" dirty="0"/>
              <a:t>перенос или перераспределения мест концентрации транспорта (заторов) в места, где экологическая ситуация не так значима, как в жилых массивах или местах отдыха горожан</a:t>
            </a:r>
            <a:r>
              <a:rPr lang="en-US" sz="1116" dirty="0"/>
              <a:t>;</a:t>
            </a:r>
          </a:p>
          <a:p>
            <a:pPr marL="173867" indent="-173867">
              <a:buFont typeface="Wingdings" pitchFamily="2" charset="2"/>
              <a:buChar char="§"/>
            </a:pPr>
            <a:r>
              <a:rPr lang="ru-RU" sz="1116" dirty="0"/>
              <a:t>снижение массы выброса окиси углерода.</a:t>
            </a:r>
            <a:endParaRPr lang="ru-RU" dirty="0">
              <a:solidFill>
                <a:srgbClr val="990000"/>
              </a:solidFill>
            </a:endParaRPr>
          </a:p>
        </p:txBody>
      </p:sp>
      <p:pic>
        <p:nvPicPr>
          <p:cNvPr id="7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634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Прямоугольник 148"/>
          <p:cNvSpPr/>
          <p:nvPr/>
        </p:nvSpPr>
        <p:spPr>
          <a:xfrm>
            <a:off x="392628" y="6228903"/>
            <a:ext cx="9542780" cy="7920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endParaRPr lang="ru-RU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2" name="Прямоугольник 121"/>
          <p:cNvSpPr/>
          <p:nvPr/>
        </p:nvSpPr>
        <p:spPr>
          <a:xfrm>
            <a:off x="376614" y="4146765"/>
            <a:ext cx="9542780" cy="193812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endParaRPr lang="ru-RU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376616" y="682659"/>
            <a:ext cx="9542778" cy="288194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endParaRPr lang="ru-RU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2065377" y="795113"/>
            <a:ext cx="5914946" cy="2247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2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Взаимодействие с ИТС (АСУДД) УДС городов и других автомобильных дорог</a:t>
            </a:r>
            <a:endParaRPr lang="ru-RU" sz="12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5" name="Пятиугольник 94"/>
          <p:cNvSpPr/>
          <p:nvPr/>
        </p:nvSpPr>
        <p:spPr>
          <a:xfrm rot="5400000">
            <a:off x="4718650" y="483590"/>
            <a:ext cx="608395" cy="2014645"/>
          </a:xfrm>
          <a:prstGeom prst="homePlate">
            <a:avLst>
              <a:gd name="adj" fmla="val 20266"/>
            </a:avLst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00602" tIns="50301" rIns="100602" bIns="50301"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Ситуационный центр Государственной компании</a:t>
            </a:r>
          </a:p>
        </p:txBody>
      </p:sp>
      <p:sp>
        <p:nvSpPr>
          <p:cNvPr id="99" name="Прямоугольник 98"/>
          <p:cNvSpPr/>
          <p:nvPr/>
        </p:nvSpPr>
        <p:spPr>
          <a:xfrm>
            <a:off x="486346" y="1186715"/>
            <a:ext cx="3168351" cy="3563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Взаимодействие с ведомствами и службами (ФСО, МВД, МЧС и др.)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6396147" y="1103265"/>
            <a:ext cx="3168351" cy="5716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Взаимодействие со смежными системами (РЖД, аэропорты, морские и речные вокзалы и др.)</a:t>
            </a:r>
          </a:p>
        </p:txBody>
      </p:sp>
      <p:sp>
        <p:nvSpPr>
          <p:cNvPr id="101" name="Прямоугольник 100"/>
          <p:cNvSpPr/>
          <p:nvPr/>
        </p:nvSpPr>
        <p:spPr>
          <a:xfrm>
            <a:off x="487316" y="1805027"/>
            <a:ext cx="9078152" cy="2247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2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Интегрирующая система</a:t>
            </a:r>
          </a:p>
        </p:txBody>
      </p:sp>
      <p:sp>
        <p:nvSpPr>
          <p:cNvPr id="102" name="Прямоугольник 101"/>
          <p:cNvSpPr/>
          <p:nvPr/>
        </p:nvSpPr>
        <p:spPr>
          <a:xfrm>
            <a:off x="486347" y="2029729"/>
            <a:ext cx="5169049" cy="2247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Единая система информационно-аналитических сервисов ИТС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486346" y="2254431"/>
            <a:ext cx="1258728" cy="5154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1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Единая </a:t>
            </a:r>
            <a:r>
              <a:rPr lang="ru-RU" sz="11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транспортная </a:t>
            </a:r>
            <a:r>
              <a:rPr lang="ru-RU" sz="11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модель</a:t>
            </a:r>
          </a:p>
        </p:txBody>
      </p:sp>
      <p:sp>
        <p:nvSpPr>
          <p:cNvPr id="104" name="Прямоугольник 103"/>
          <p:cNvSpPr/>
          <p:nvPr/>
        </p:nvSpPr>
        <p:spPr>
          <a:xfrm>
            <a:off x="8172852" y="2254431"/>
            <a:ext cx="1391646" cy="5154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1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Система прогнозирования</a:t>
            </a:r>
          </a:p>
        </p:txBody>
      </p:sp>
      <p:sp>
        <p:nvSpPr>
          <p:cNvPr id="105" name="Прямоугольник 104"/>
          <p:cNvSpPr/>
          <p:nvPr/>
        </p:nvSpPr>
        <p:spPr>
          <a:xfrm>
            <a:off x="1638474" y="2254431"/>
            <a:ext cx="1365328" cy="5154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1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Геоинформационная </a:t>
            </a:r>
            <a:r>
              <a:rPr lang="ru-RU" sz="11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система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3003801" y="2254431"/>
            <a:ext cx="1527091" cy="5154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1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Единая </a:t>
            </a:r>
            <a:r>
              <a:rPr lang="ru-RU" sz="11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нормативно-справочная информация</a:t>
            </a:r>
            <a:endParaRPr lang="ru-RU" sz="11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4475589" y="2254431"/>
            <a:ext cx="1179807" cy="5154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1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Информационное хранилище</a:t>
            </a:r>
          </a:p>
        </p:txBody>
      </p:sp>
      <p:sp>
        <p:nvSpPr>
          <p:cNvPr id="108" name="Прямоугольник 107"/>
          <p:cNvSpPr/>
          <p:nvPr/>
        </p:nvSpPr>
        <p:spPr>
          <a:xfrm>
            <a:off x="5655396" y="2254431"/>
            <a:ext cx="1390418" cy="5154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1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Аналитические приложения</a:t>
            </a:r>
          </a:p>
        </p:txBody>
      </p:sp>
      <p:sp>
        <p:nvSpPr>
          <p:cNvPr id="109" name="Прямоугольник 108"/>
          <p:cNvSpPr/>
          <p:nvPr/>
        </p:nvSpPr>
        <p:spPr>
          <a:xfrm>
            <a:off x="6977258" y="2254431"/>
            <a:ext cx="1258728" cy="5154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1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Система моделирования</a:t>
            </a:r>
          </a:p>
        </p:txBody>
      </p:sp>
      <p:sp>
        <p:nvSpPr>
          <p:cNvPr id="110" name="Прямоугольник 109"/>
          <p:cNvSpPr/>
          <p:nvPr/>
        </p:nvSpPr>
        <p:spPr>
          <a:xfrm>
            <a:off x="5651586" y="2025625"/>
            <a:ext cx="3910072" cy="2288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Система поддержки принятия решений</a:t>
            </a:r>
          </a:p>
        </p:txBody>
      </p:sp>
      <p:sp>
        <p:nvSpPr>
          <p:cNvPr id="111" name="Прямоугольник 110"/>
          <p:cNvSpPr/>
          <p:nvPr/>
        </p:nvSpPr>
        <p:spPr>
          <a:xfrm>
            <a:off x="487316" y="2988543"/>
            <a:ext cx="9077182" cy="2247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Общесистемное интеграционное программное обеспечение</a:t>
            </a:r>
          </a:p>
        </p:txBody>
      </p:sp>
      <p:sp>
        <p:nvSpPr>
          <p:cNvPr id="112" name="Прямоугольник 111"/>
          <p:cNvSpPr/>
          <p:nvPr/>
        </p:nvSpPr>
        <p:spPr>
          <a:xfrm>
            <a:off x="486346" y="3213245"/>
            <a:ext cx="9077182" cy="2247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Система обеспечения информационной безопасности</a:t>
            </a:r>
          </a:p>
        </p:txBody>
      </p:sp>
      <p:sp>
        <p:nvSpPr>
          <p:cNvPr id="116" name="Прямоугольник 115"/>
          <p:cNvSpPr/>
          <p:nvPr/>
        </p:nvSpPr>
        <p:spPr>
          <a:xfrm>
            <a:off x="486346" y="4206187"/>
            <a:ext cx="9092237" cy="2247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Комплексные подсистемы ИТС</a:t>
            </a:r>
          </a:p>
        </p:txBody>
      </p:sp>
      <p:sp>
        <p:nvSpPr>
          <p:cNvPr id="117" name="Прямоугольник 116"/>
          <p:cNvSpPr/>
          <p:nvPr/>
        </p:nvSpPr>
        <p:spPr>
          <a:xfrm>
            <a:off x="486346" y="4430889"/>
            <a:ext cx="1656184" cy="4337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0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Управления транспортными </a:t>
            </a:r>
            <a:r>
              <a:rPr lang="ru-RU" sz="10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потоками (АСУДД</a:t>
            </a:r>
            <a:r>
              <a:rPr lang="ru-RU" sz="11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</p:txBody>
      </p:sp>
      <p:sp>
        <p:nvSpPr>
          <p:cNvPr id="118" name="Прямоугольник 117"/>
          <p:cNvSpPr/>
          <p:nvPr/>
        </p:nvSpPr>
        <p:spPr>
          <a:xfrm>
            <a:off x="2142530" y="4430889"/>
            <a:ext cx="1512615" cy="4337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0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</a:t>
            </a:r>
            <a:r>
              <a:rPr lang="ru-RU" sz="10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езопасности</a:t>
            </a:r>
            <a:r>
              <a:rPr lang="ru-RU" sz="10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объектов дорожной инфраструктуры</a:t>
            </a:r>
          </a:p>
        </p:txBody>
      </p:sp>
      <p:sp>
        <p:nvSpPr>
          <p:cNvPr id="119" name="Прямоугольник 118"/>
          <p:cNvSpPr/>
          <p:nvPr/>
        </p:nvSpPr>
        <p:spPr>
          <a:xfrm>
            <a:off x="4990466" y="4430889"/>
            <a:ext cx="1456129" cy="4337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0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Контрольно-диагностическая</a:t>
            </a:r>
          </a:p>
        </p:txBody>
      </p:sp>
      <p:sp>
        <p:nvSpPr>
          <p:cNvPr id="120" name="Прямоугольник 119"/>
          <p:cNvSpPr/>
          <p:nvPr/>
        </p:nvSpPr>
        <p:spPr>
          <a:xfrm>
            <a:off x="6446595" y="4430889"/>
            <a:ext cx="1599598" cy="4337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0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Управления </a:t>
            </a:r>
            <a:r>
              <a:rPr lang="ru-RU" sz="10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содержанием дорог</a:t>
            </a:r>
          </a:p>
        </p:txBody>
      </p:sp>
      <p:sp>
        <p:nvSpPr>
          <p:cNvPr id="121" name="Прямоугольник 120"/>
          <p:cNvSpPr/>
          <p:nvPr/>
        </p:nvSpPr>
        <p:spPr>
          <a:xfrm>
            <a:off x="8047185" y="4430889"/>
            <a:ext cx="1531397" cy="4337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0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Пользовательские</a:t>
            </a:r>
            <a:r>
              <a:rPr lang="ru-RU" sz="11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0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сервисы</a:t>
            </a:r>
          </a:p>
        </p:txBody>
      </p:sp>
      <p:sp>
        <p:nvSpPr>
          <p:cNvPr id="123" name="Прямоугольник 122"/>
          <p:cNvSpPr/>
          <p:nvPr/>
        </p:nvSpPr>
        <p:spPr>
          <a:xfrm>
            <a:off x="486345" y="4954508"/>
            <a:ext cx="9092237" cy="2247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2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Инструментальные </a:t>
            </a:r>
            <a:r>
              <a:rPr lang="ru-RU" sz="1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подсистемы ИТС</a:t>
            </a:r>
          </a:p>
        </p:txBody>
      </p:sp>
      <p:sp>
        <p:nvSpPr>
          <p:cNvPr id="124" name="Прямоугольник 123"/>
          <p:cNvSpPr/>
          <p:nvPr/>
        </p:nvSpPr>
        <p:spPr>
          <a:xfrm>
            <a:off x="2199586" y="5179210"/>
            <a:ext cx="857859" cy="5187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9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Выявления инцидентов</a:t>
            </a:r>
            <a:endParaRPr lang="ru-RU" sz="9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6" name="Прямоугольник 125"/>
          <p:cNvSpPr/>
          <p:nvPr/>
        </p:nvSpPr>
        <p:spPr>
          <a:xfrm>
            <a:off x="3040392" y="5179210"/>
            <a:ext cx="1222138" cy="5187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9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Информирования </a:t>
            </a:r>
            <a:r>
              <a:rPr lang="ru-RU" sz="9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участников дорожного движения</a:t>
            </a:r>
          </a:p>
        </p:txBody>
      </p:sp>
      <p:sp>
        <p:nvSpPr>
          <p:cNvPr id="127" name="Прямоугольник 126"/>
          <p:cNvSpPr/>
          <p:nvPr/>
        </p:nvSpPr>
        <p:spPr>
          <a:xfrm>
            <a:off x="1442090" y="5179210"/>
            <a:ext cx="757496" cy="5187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900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Метео</a:t>
            </a:r>
            <a:r>
              <a:rPr lang="ru-RU" sz="9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-мониторинга</a:t>
            </a:r>
            <a:endParaRPr lang="ru-RU" sz="9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8" name="Прямоугольник 127"/>
          <p:cNvSpPr/>
          <p:nvPr/>
        </p:nvSpPr>
        <p:spPr>
          <a:xfrm>
            <a:off x="487316" y="5179210"/>
            <a:ext cx="954774" cy="5187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9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Мониторинга </a:t>
            </a:r>
            <a:r>
              <a:rPr lang="ru-RU" sz="9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параметров транспортных потоков</a:t>
            </a:r>
          </a:p>
        </p:txBody>
      </p:sp>
      <p:sp>
        <p:nvSpPr>
          <p:cNvPr id="129" name="Прямоугольник 128"/>
          <p:cNvSpPr/>
          <p:nvPr/>
        </p:nvSpPr>
        <p:spPr>
          <a:xfrm>
            <a:off x="4262530" y="5185634"/>
            <a:ext cx="1086901" cy="5187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9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Мониторинга работы </a:t>
            </a:r>
            <a:r>
              <a:rPr lang="ru-RU" sz="9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дорожной техники</a:t>
            </a:r>
          </a:p>
        </p:txBody>
      </p:sp>
      <p:sp>
        <p:nvSpPr>
          <p:cNvPr id="130" name="Прямоугольник 129"/>
          <p:cNvSpPr/>
          <p:nvPr/>
        </p:nvSpPr>
        <p:spPr>
          <a:xfrm>
            <a:off x="6446595" y="5179210"/>
            <a:ext cx="517838" cy="5187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9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ВГК</a:t>
            </a:r>
          </a:p>
        </p:txBody>
      </p:sp>
      <p:sp>
        <p:nvSpPr>
          <p:cNvPr id="131" name="Прямоугольник 130"/>
          <p:cNvSpPr/>
          <p:nvPr/>
        </p:nvSpPr>
        <p:spPr>
          <a:xfrm>
            <a:off x="6964433" y="5185634"/>
            <a:ext cx="873980" cy="5187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9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Управления движением</a:t>
            </a:r>
            <a:endParaRPr lang="ru-RU" sz="9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2" name="Прямоугольник 131"/>
          <p:cNvSpPr/>
          <p:nvPr/>
        </p:nvSpPr>
        <p:spPr>
          <a:xfrm>
            <a:off x="8695257" y="5179210"/>
            <a:ext cx="882669" cy="5187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9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Регистрации </a:t>
            </a:r>
            <a:r>
              <a:rPr lang="ru-RU" sz="9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нарушений ПДД</a:t>
            </a:r>
          </a:p>
        </p:txBody>
      </p:sp>
      <p:sp>
        <p:nvSpPr>
          <p:cNvPr id="133" name="Прямоугольник 132"/>
          <p:cNvSpPr/>
          <p:nvPr/>
        </p:nvSpPr>
        <p:spPr>
          <a:xfrm>
            <a:off x="7838413" y="5185634"/>
            <a:ext cx="887610" cy="5187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9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видео-наблюдения</a:t>
            </a:r>
            <a:endParaRPr lang="ru-RU" sz="9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4" name="Прямоугольник 133"/>
          <p:cNvSpPr/>
          <p:nvPr/>
        </p:nvSpPr>
        <p:spPr>
          <a:xfrm>
            <a:off x="485690" y="5820513"/>
            <a:ext cx="9092237" cy="2247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2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Подсистема связи и передачи данных</a:t>
            </a:r>
            <a:endParaRPr lang="ru-RU" sz="12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5" name="Прямоугольник 134"/>
          <p:cNvSpPr/>
          <p:nvPr/>
        </p:nvSpPr>
        <p:spPr>
          <a:xfrm>
            <a:off x="9639147" y="1473769"/>
            <a:ext cx="216024" cy="12961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lIns="100602" tIns="50301" rIns="100602" bIns="50301" anchor="ctr"/>
          <a:lstStyle/>
          <a:p>
            <a:pPr algn="ctr" defTabSz="912506"/>
            <a:r>
              <a:rPr lang="ru-RU" sz="9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Верхний уровень ИТС</a:t>
            </a:r>
            <a:endParaRPr lang="ru-RU" sz="9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6" name="Прямоугольник 135"/>
          <p:cNvSpPr/>
          <p:nvPr/>
        </p:nvSpPr>
        <p:spPr>
          <a:xfrm>
            <a:off x="9639147" y="4401786"/>
            <a:ext cx="216024" cy="12961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lIns="100602" tIns="50301" rIns="100602" bIns="50301" anchor="ctr"/>
          <a:lstStyle/>
          <a:p>
            <a:pPr algn="ctr" defTabSz="912506"/>
            <a:r>
              <a:rPr lang="ru-RU" sz="9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Центральный уровень ИТС</a:t>
            </a:r>
            <a:endParaRPr lang="ru-RU" sz="9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7" name="Прямоугольник 136"/>
          <p:cNvSpPr/>
          <p:nvPr/>
        </p:nvSpPr>
        <p:spPr>
          <a:xfrm>
            <a:off x="9271322" y="6250286"/>
            <a:ext cx="648072" cy="7707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lIns="100602" tIns="50301" rIns="100602" bIns="50301" anchor="ctr"/>
          <a:lstStyle/>
          <a:p>
            <a:pPr algn="ctr" defTabSz="912506"/>
            <a:r>
              <a:rPr lang="ru-RU" sz="9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Периферийный уровень ИТС</a:t>
            </a:r>
            <a:endParaRPr lang="ru-RU" sz="9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8" name="Прямоугольник 137"/>
          <p:cNvSpPr/>
          <p:nvPr/>
        </p:nvSpPr>
        <p:spPr>
          <a:xfrm>
            <a:off x="487316" y="6372919"/>
            <a:ext cx="954774" cy="5187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9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Светофорные объекты.</a:t>
            </a:r>
            <a:br>
              <a:rPr lang="ru-RU" sz="9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9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Дорожные контроллеры</a:t>
            </a:r>
          </a:p>
        </p:txBody>
      </p:sp>
      <p:sp>
        <p:nvSpPr>
          <p:cNvPr id="139" name="Прямоугольник 138"/>
          <p:cNvSpPr/>
          <p:nvPr/>
        </p:nvSpPr>
        <p:spPr>
          <a:xfrm>
            <a:off x="1442090" y="6376278"/>
            <a:ext cx="818100" cy="5187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9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Детекторы транспорта</a:t>
            </a:r>
            <a:endParaRPr lang="ru-RU" sz="9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0" name="Прямоугольник 139"/>
          <p:cNvSpPr/>
          <p:nvPr/>
        </p:nvSpPr>
        <p:spPr>
          <a:xfrm>
            <a:off x="2260190" y="6376278"/>
            <a:ext cx="853474" cy="5187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en-US" sz="9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OBU.</a:t>
            </a:r>
          </a:p>
          <a:p>
            <a:pPr algn="ctr" defTabSz="912506"/>
            <a:r>
              <a:rPr lang="ru-RU" sz="9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Оборудова-ние</a:t>
            </a:r>
            <a:r>
              <a:rPr lang="ru-RU" sz="9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на УДС</a:t>
            </a:r>
          </a:p>
        </p:txBody>
      </p:sp>
      <p:sp>
        <p:nvSpPr>
          <p:cNvPr id="141" name="Прямоугольник 140"/>
          <p:cNvSpPr/>
          <p:nvPr/>
        </p:nvSpPr>
        <p:spPr>
          <a:xfrm>
            <a:off x="3113664" y="6376278"/>
            <a:ext cx="721671" cy="5187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9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Аварийно-вызывная связь</a:t>
            </a:r>
          </a:p>
        </p:txBody>
      </p:sp>
      <p:sp>
        <p:nvSpPr>
          <p:cNvPr id="142" name="Прямоугольник 141"/>
          <p:cNvSpPr/>
          <p:nvPr/>
        </p:nvSpPr>
        <p:spPr>
          <a:xfrm>
            <a:off x="3824421" y="6376278"/>
            <a:ext cx="755467" cy="5187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9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ДИТ(ТПИ)</a:t>
            </a:r>
            <a:r>
              <a:rPr lang="ru-RU" sz="9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9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9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ЗПИ</a:t>
            </a:r>
            <a:endParaRPr lang="ru-RU" sz="9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3" name="Прямоугольник 142"/>
          <p:cNvSpPr/>
          <p:nvPr/>
        </p:nvSpPr>
        <p:spPr>
          <a:xfrm>
            <a:off x="4530893" y="6376278"/>
            <a:ext cx="557202" cy="5187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9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АДМС</a:t>
            </a:r>
          </a:p>
        </p:txBody>
      </p:sp>
      <p:sp>
        <p:nvSpPr>
          <p:cNvPr id="144" name="Прямоугольник 143"/>
          <p:cNvSpPr/>
          <p:nvPr/>
        </p:nvSpPr>
        <p:spPr>
          <a:xfrm>
            <a:off x="5017446" y="6376278"/>
            <a:ext cx="851009" cy="5187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9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Комплексы фиксации нарушений ПДД</a:t>
            </a:r>
          </a:p>
        </p:txBody>
      </p:sp>
      <p:sp>
        <p:nvSpPr>
          <p:cNvPr id="145" name="Прямоугольник 144"/>
          <p:cNvSpPr/>
          <p:nvPr/>
        </p:nvSpPr>
        <p:spPr>
          <a:xfrm>
            <a:off x="6742338" y="6376278"/>
            <a:ext cx="1008112" cy="5187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9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Дорожные станции </a:t>
            </a:r>
            <a:r>
              <a:rPr lang="ru-RU" sz="9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видео-наблюдения</a:t>
            </a:r>
            <a:endParaRPr lang="ru-RU" sz="9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6" name="Прямоугольник 145"/>
          <p:cNvSpPr/>
          <p:nvPr/>
        </p:nvSpPr>
        <p:spPr>
          <a:xfrm>
            <a:off x="485689" y="7165007"/>
            <a:ext cx="9077839" cy="2247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00602" tIns="50301" rIns="100602" bIns="50301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Телекоммуникационная платформа и интеграционная шина</a:t>
            </a:r>
            <a:endParaRPr lang="ru-RU" sz="1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7" name="Прямоугольник 146"/>
          <p:cNvSpPr/>
          <p:nvPr/>
        </p:nvSpPr>
        <p:spPr>
          <a:xfrm>
            <a:off x="8479233" y="6372919"/>
            <a:ext cx="837827" cy="5187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9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Пункты </a:t>
            </a:r>
            <a:r>
              <a:rPr lang="ru-RU" sz="900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весо</a:t>
            </a:r>
            <a:r>
              <a:rPr lang="ru-RU" sz="9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-габаритного контроля</a:t>
            </a:r>
            <a:endParaRPr lang="ru-RU" sz="9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8" name="Прямоугольник 147"/>
          <p:cNvSpPr/>
          <p:nvPr/>
        </p:nvSpPr>
        <p:spPr>
          <a:xfrm>
            <a:off x="7665625" y="6376278"/>
            <a:ext cx="875970" cy="5187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900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Противогололедные</a:t>
            </a:r>
            <a:r>
              <a:rPr lang="ru-RU" sz="9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комплексы</a:t>
            </a:r>
            <a:endParaRPr lang="ru-RU" sz="9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54" name="Прямая со стрелкой 153"/>
          <p:cNvCxnSpPr>
            <a:stCxn id="100" idx="1"/>
            <a:endCxn id="95" idx="0"/>
          </p:cNvCxnSpPr>
          <p:nvPr/>
        </p:nvCxnSpPr>
        <p:spPr>
          <a:xfrm flipH="1">
            <a:off x="6030170" y="1389069"/>
            <a:ext cx="365977" cy="40195"/>
          </a:xfrm>
          <a:prstGeom prst="straightConnector1">
            <a:avLst/>
          </a:prstGeom>
          <a:ln w="19050">
            <a:solidFill>
              <a:srgbClr val="4C4544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я со стрелкой 156"/>
          <p:cNvCxnSpPr>
            <a:stCxn id="95" idx="2"/>
          </p:cNvCxnSpPr>
          <p:nvPr/>
        </p:nvCxnSpPr>
        <p:spPr>
          <a:xfrm flipH="1" flipV="1">
            <a:off x="3655147" y="1368974"/>
            <a:ext cx="360378" cy="60290"/>
          </a:xfrm>
          <a:prstGeom prst="straightConnector1">
            <a:avLst/>
          </a:prstGeom>
          <a:ln w="19050">
            <a:solidFill>
              <a:srgbClr val="4C4544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Прямая со стрелкой 158"/>
          <p:cNvCxnSpPr/>
          <p:nvPr/>
        </p:nvCxnSpPr>
        <p:spPr>
          <a:xfrm>
            <a:off x="4963469" y="3564607"/>
            <a:ext cx="0" cy="582158"/>
          </a:xfrm>
          <a:prstGeom prst="straightConnector1">
            <a:avLst/>
          </a:prstGeom>
          <a:ln w="19050">
            <a:solidFill>
              <a:srgbClr val="4C4544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Прямоугольник 112"/>
          <p:cNvSpPr/>
          <p:nvPr/>
        </p:nvSpPr>
        <p:spPr>
          <a:xfrm>
            <a:off x="485690" y="3757297"/>
            <a:ext cx="9092237" cy="2247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4C45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00602" tIns="50301" rIns="100602" bIns="50301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Локальные центры </a:t>
            </a: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управления Государственной компании</a:t>
            </a:r>
            <a:endParaRPr lang="ru-RU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61" name="Прямая со стрелкой 160"/>
          <p:cNvCxnSpPr/>
          <p:nvPr/>
        </p:nvCxnSpPr>
        <p:spPr>
          <a:xfrm flipH="1">
            <a:off x="4958961" y="2769913"/>
            <a:ext cx="2" cy="271238"/>
          </a:xfrm>
          <a:prstGeom prst="straightConnector1">
            <a:avLst/>
          </a:prstGeom>
          <a:ln w="19050">
            <a:solidFill>
              <a:srgbClr val="4C4544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Прямоугольник 60"/>
          <p:cNvSpPr/>
          <p:nvPr/>
        </p:nvSpPr>
        <p:spPr>
          <a:xfrm>
            <a:off x="3655144" y="4430889"/>
            <a:ext cx="1335321" cy="4337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0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Система взимания платы</a:t>
            </a:r>
            <a:endParaRPr lang="ru-RU" sz="10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5349431" y="5179210"/>
            <a:ext cx="1129324" cy="5187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9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Идентификации ТС и электронного сбора платы</a:t>
            </a:r>
            <a:endParaRPr lang="ru-RU" sz="9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5787086" y="6376278"/>
            <a:ext cx="1037642" cy="5187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C454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9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Оборудование СВП</a:t>
            </a:r>
            <a:endParaRPr lang="ru-RU" sz="9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4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Прямоугольник 28"/>
          <p:cNvSpPr>
            <a:spLocks noChangeArrowheads="1"/>
          </p:cNvSpPr>
          <p:nvPr/>
        </p:nvSpPr>
        <p:spPr bwMode="auto">
          <a:xfrm>
            <a:off x="257510" y="199997"/>
            <a:ext cx="9096939" cy="47087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lIns="100560" tIns="50281" rIns="100560" bIns="50281" rtlCol="0">
            <a:spAutoFit/>
          </a:bodyPr>
          <a:lstStyle/>
          <a:p>
            <a:pPr defTabSz="913641" eaLnBrk="0" hangingPunct="0"/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Интеграционное развитие ИТС</a:t>
            </a:r>
            <a:endParaRPr lang="ru-RU" sz="2400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50"/>
            <a:ext cx="10045700" cy="50407"/>
          </a:xfrm>
          <a:prstGeom prst="rect">
            <a:avLst/>
          </a:prstGeom>
          <a:solidFill>
            <a:srgbClr val="E156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416" tIns="45707" rIns="91416" bIns="45707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cxnSp>
        <p:nvCxnSpPr>
          <p:cNvPr id="10" name="Прямая соединительная линия 9"/>
          <p:cNvCxnSpPr>
            <a:stCxn id="95" idx="1"/>
            <a:endCxn id="93" idx="2"/>
          </p:cNvCxnSpPr>
          <p:nvPr/>
        </p:nvCxnSpPr>
        <p:spPr>
          <a:xfrm flipV="1">
            <a:off x="5022847" y="1019815"/>
            <a:ext cx="3" cy="16690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56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Прямоугольник 28"/>
          <p:cNvSpPr>
            <a:spLocks noChangeArrowheads="1"/>
          </p:cNvSpPr>
          <p:nvPr/>
        </p:nvSpPr>
        <p:spPr bwMode="auto">
          <a:xfrm>
            <a:off x="257510" y="199997"/>
            <a:ext cx="9096939" cy="47087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lIns="100560" tIns="50281" rIns="100560" bIns="50281" rtlCol="0">
            <a:spAutoFit/>
          </a:bodyPr>
          <a:lstStyle/>
          <a:p>
            <a:pPr defTabSz="913641" eaLnBrk="0" hangingPunct="0"/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Интеграционное развитие ИТС</a:t>
            </a:r>
            <a:endParaRPr lang="ru-RU" sz="2400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50"/>
            <a:ext cx="10045700" cy="50407"/>
          </a:xfrm>
          <a:prstGeom prst="rect">
            <a:avLst/>
          </a:prstGeom>
          <a:solidFill>
            <a:srgbClr val="E156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416" tIns="45707" rIns="91416" bIns="45707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1029" y="1044327"/>
            <a:ext cx="9433048" cy="169277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«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Верхний уровень»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интегрирующая система ИТС, на которой осуществляется накопление входящих, аналитических и статистических данных, выполняется обработка данных в целях принятия эффективных решений по управлению подсистемами, поддерживается оперативное и ситуационное взаимодействие с внешними информационными системами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C:\Eвстигнеев ГК Автодор\Ситуационный центр\Схемы на 20 мая\общий ви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466" y="2820527"/>
            <a:ext cx="6463010" cy="430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53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49"/>
            <a:ext cx="10045700" cy="50407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8" tIns="45713" rIns="91428" bIns="45713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76617" y="936098"/>
            <a:ext cx="7289008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70321" y="105101"/>
            <a:ext cx="73953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641" eaLnBrk="0" hangingPunct="0"/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Внедрение </a:t>
            </a:r>
            <a:r>
              <a:rPr lang="ru-RU" sz="2400" dirty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новых технологий в области управления дорожным движением</a:t>
            </a:r>
          </a:p>
          <a:p>
            <a:pPr defTabSz="913641" eaLnBrk="0" hangingPunct="0"/>
            <a:endParaRPr lang="ru-RU" sz="2400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15635" y="1008186"/>
            <a:ext cx="296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4C45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пути обмена информацией в ИТС</a:t>
            </a:r>
          </a:p>
        </p:txBody>
      </p:sp>
      <p:cxnSp>
        <p:nvCxnSpPr>
          <p:cNvPr id="219" name="Прямая соединительная линия 218"/>
          <p:cNvCxnSpPr/>
          <p:nvPr/>
        </p:nvCxnSpPr>
        <p:spPr>
          <a:xfrm rot="5400000">
            <a:off x="2148319" y="5812290"/>
            <a:ext cx="3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26306" y="1048522"/>
            <a:ext cx="4382543" cy="24622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Семейство V2V/V2I включает в себя несколько видов технологий: радиокоммуникации, мобильные коммуникации, спутниковые коммуникации и DSRC (Dedicated Short-Range Communications) – вид связи стандарта 802.11p, который иногда называют «автомобильным Wi-Fi». Они позволяют машине во время движения передавать информацию о себе (к примеру, скорость или направление движения) дорожным службам и другим автомобилям в транспортном потоке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709" y="2268463"/>
            <a:ext cx="8201701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ttp://www.rusaen.ru/materials/news/pics/thumbs/1728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06" y="3636615"/>
            <a:ext cx="2633099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87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49"/>
            <a:ext cx="10045700" cy="50407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8" tIns="45713" rIns="91428" bIns="45713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76617" y="936098"/>
            <a:ext cx="7289008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70321" y="105101"/>
            <a:ext cx="73953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641" eaLnBrk="0" hangingPunct="0"/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Основные телекоммуникационные модули (подсистемы) архитектуры ИТС</a:t>
            </a:r>
            <a:r>
              <a:rPr lang="ru-RU" sz="2400" b="1" dirty="0" smtClean="0"/>
              <a:t>. </a:t>
            </a:r>
            <a:r>
              <a:rPr lang="ru-RU" sz="2400" b="1" dirty="0"/>
              <a:t>ISO 21217:2010</a:t>
            </a:r>
            <a:endParaRPr lang="ru-RU" sz="2400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219" name="Прямая соединительная линия 218"/>
          <p:cNvCxnSpPr/>
          <p:nvPr/>
        </p:nvCxnSpPr>
        <p:spPr>
          <a:xfrm rot="5400000">
            <a:off x="2148319" y="5812290"/>
            <a:ext cx="3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 descr="J:\Евстигнеев\Программа развития ИТС в СПб 2014-2018\НИР\от Шелобковой\Рисунки\1_Общая схема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16" y="1260351"/>
            <a:ext cx="9470769" cy="54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519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49"/>
            <a:ext cx="10045700" cy="50407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8" tIns="45713" rIns="91428" bIns="45713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76617" y="936098"/>
            <a:ext cx="7289008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70321" y="105101"/>
            <a:ext cx="73953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641" eaLnBrk="0" hangingPunct="0"/>
            <a:r>
              <a:rPr lang="ru-RU" sz="2400" dirty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Внедрение новых технологий в области управления дорожным движением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77510" y="1260351"/>
            <a:ext cx="4213292" cy="526297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ru-RU" sz="1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Кооперативные </a:t>
            </a:r>
            <a:r>
              <a:rPr lang="ru-RU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системы реализуют клиент-ориентированный подход, т.е. технологии ИТС развиваются в сторону работы с отдельным водителем (автомобилем), а не с транспортным потоком, как это осуществляется на сегодняшний день.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Основная </a:t>
            </a:r>
            <a:r>
              <a:rPr lang="ru-RU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задача сегодняшнего этапа развития кооперативных систем - вывести на автомобильный «дисплей» транспортную ситуацию (V2I) — постоянные знаки ЗПИ, ТПИ, виртуальные знаки — ремонт, авария, скользкая дорога и т.д. с рекомендациями по смене полосы, снижению скорости и др. </a:t>
            </a:r>
            <a:endParaRPr lang="ru-RU" sz="16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Ставка </a:t>
            </a:r>
            <a:r>
              <a:rPr lang="ru-RU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делается на развитие специализированного стандарта скоростной передачи данных на короткие расстояния – DSRC, сотовый стандарт, но с высокой скоростью установки связи, что для дороги крайне принципиально.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	</a:t>
            </a:r>
            <a:endParaRPr lang="ru-RU" sz="2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347" y="4949652"/>
            <a:ext cx="92170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  <a:p>
            <a:r>
              <a:rPr lang="ru-RU" sz="1200" dirty="0" smtClean="0"/>
              <a:t>.</a:t>
            </a:r>
            <a:endParaRPr lang="ru-RU" sz="1200" dirty="0"/>
          </a:p>
          <a:p>
            <a:r>
              <a:rPr lang="ru-RU" dirty="0"/>
              <a:t> </a:t>
            </a:r>
          </a:p>
        </p:txBody>
      </p:sp>
      <p:pic>
        <p:nvPicPr>
          <p:cNvPr id="9" name="Рисунок 8" descr="C:\Users\evstigneev_ia\AppData\Local\Microsoft\Windows\Temporary Internet Files\Content.Outlook\GQPA6TLT\123 обработка (2)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753" y="1294234"/>
            <a:ext cx="4875252" cy="53324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28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49"/>
            <a:ext cx="10045700" cy="50407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8" tIns="45713" rIns="91428" bIns="45713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76617" y="936098"/>
            <a:ext cx="7289008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70321" y="105101"/>
            <a:ext cx="7395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641" eaLnBrk="0" hangingPunct="0"/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Мобильные комплексы различных подсистем ИТС</a:t>
            </a:r>
            <a:endParaRPr lang="ru-RU" sz="2400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347" y="4949652"/>
            <a:ext cx="92170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  <a:p>
            <a:r>
              <a:rPr lang="ru-RU" sz="1200" dirty="0" smtClean="0"/>
              <a:t>.</a:t>
            </a:r>
            <a:endParaRPr lang="ru-RU" sz="1200" dirty="0"/>
          </a:p>
          <a:p>
            <a:r>
              <a:rPr lang="ru-RU" dirty="0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68015" y="1319272"/>
            <a:ext cx="4510819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светофоры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;</a:t>
            </a:r>
            <a:endParaRPr lang="ru-RU" dirty="0"/>
          </a:p>
          <a:p>
            <a:pPr marL="342900" lvl="0" indent="-342900" algn="just">
              <a:lnSpc>
                <a:spcPct val="150000"/>
              </a:lnSpc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комплексы детектирования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;</a:t>
            </a:r>
            <a:endParaRPr lang="ru-RU" dirty="0"/>
          </a:p>
          <a:p>
            <a:pPr marL="342900" lvl="0" indent="-342900" algn="just">
              <a:lnSpc>
                <a:spcPct val="150000"/>
              </a:lnSpc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видеокомплексы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;</a:t>
            </a:r>
            <a:endParaRPr lang="ru-RU" dirty="0"/>
          </a:p>
          <a:p>
            <a:pPr marL="342900" lvl="0" indent="-342900" algn="just">
              <a:lnSpc>
                <a:spcPct val="150000"/>
              </a:lnSpc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знаки переменной информации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;</a:t>
            </a:r>
            <a:endParaRPr lang="ru-RU" dirty="0"/>
          </a:p>
          <a:p>
            <a:pPr marL="342900" lvl="0" indent="-342900" algn="just">
              <a:lnSpc>
                <a:spcPct val="150000"/>
              </a:lnSpc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табло переменной информации (динамические информационные табло);</a:t>
            </a:r>
            <a:endParaRPr lang="ru-RU" dirty="0"/>
          </a:p>
          <a:p>
            <a:pPr marL="342900" lvl="0" indent="-342900" algn="just">
              <a:lnSpc>
                <a:spcPct val="150000"/>
              </a:lnSpc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метеорологические станции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;</a:t>
            </a:r>
            <a:endParaRPr lang="ru-RU" dirty="0"/>
          </a:p>
          <a:p>
            <a:pPr marL="342900" lvl="0" indent="-342900" algn="just">
              <a:lnSpc>
                <a:spcPct val="150000"/>
              </a:lnSpc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знаки обратной связи с водителем;</a:t>
            </a:r>
            <a:endParaRPr lang="ru-RU" dirty="0"/>
          </a:p>
          <a:p>
            <a:pPr marL="342900" lvl="0" indent="-342900" algn="just">
              <a:lnSpc>
                <a:spcPct val="150000"/>
              </a:lnSpc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комплексы фиксации нарушений ПДД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;</a:t>
            </a:r>
            <a:endParaRPr lang="ru-RU" dirty="0"/>
          </a:p>
          <a:p>
            <a:pPr marL="342900" lvl="0" indent="-342900" algn="just">
              <a:lnSpc>
                <a:spcPct val="150000"/>
              </a:lnSpc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дорожные радиостанции.</a:t>
            </a:r>
            <a:endParaRPr lang="ru-RU" dirty="0"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97166" y="1305431"/>
            <a:ext cx="468052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Общие преимущества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время развертывания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.</a:t>
            </a:r>
            <a:endParaRPr lang="ru-RU" dirty="0"/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компактность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;</a:t>
            </a:r>
            <a:endParaRPr lang="ru-RU" dirty="0"/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автономность, не требуется прокладки силовых линий (питание осуществляется от аккумуляторов, солнечных батарей и/или дизель генераторов), связь обеспечивается по радиоканалу. </a:t>
            </a:r>
            <a:endParaRPr lang="ru-RU" dirty="0"/>
          </a:p>
          <a:p>
            <a:pPr algn="just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Общие недостатки: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значительная стоимость;</a:t>
            </a:r>
            <a:endParaRPr lang="ru-RU" dirty="0"/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подверженность вандализму и воровству;</a:t>
            </a:r>
            <a:endParaRPr lang="ru-RU" dirty="0"/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требование к устойчивой скоростной радиосвязи;</a:t>
            </a:r>
            <a:endParaRPr lang="ru-RU" dirty="0"/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необходимость частого обслуживания (зарядка аккумуляторов или дозаправка дизель генераторов).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0103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49"/>
            <a:ext cx="10045700" cy="50407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8" tIns="45713" rIns="91428" bIns="45713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76617" y="936098"/>
            <a:ext cx="7289008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70321" y="105101"/>
            <a:ext cx="7395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641" eaLnBrk="0" hangingPunct="0"/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Мобильный транспортный светофор</a:t>
            </a:r>
            <a:endParaRPr lang="ru-RU" sz="2400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347" y="4949652"/>
            <a:ext cx="92170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  <a:p>
            <a:r>
              <a:rPr lang="ru-RU" sz="1200" dirty="0" smtClean="0"/>
              <a:t>.</a:t>
            </a:r>
            <a:endParaRPr lang="ru-RU" sz="1200" dirty="0"/>
          </a:p>
          <a:p>
            <a:r>
              <a:rPr lang="ru-RU" dirty="0"/>
              <a:t> </a:t>
            </a:r>
          </a:p>
        </p:txBody>
      </p:sp>
      <p:pic>
        <p:nvPicPr>
          <p:cNvPr id="11" name="Рисунок 10" descr="http://airmagistral.ru/files/svetofor_5.jpg.crop_display_0.jpg.crop_display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21" y="4500710"/>
            <a:ext cx="2736305" cy="3044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://airmagistral.ru/files/x_ojuoebu5g.jpg.crop_display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642" y="1212633"/>
            <a:ext cx="6696744" cy="50882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55419" y="1311504"/>
            <a:ext cx="265120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Автономные мобильные транспортные светофоры предназначены для регулирования автомобильного движения по одной полосе в местах проведения ремонтных работ, при ДТП и в других необходимых случаях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90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49"/>
            <a:ext cx="10045700" cy="50407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8" tIns="45713" rIns="91428" bIns="45713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76617" y="936098"/>
            <a:ext cx="7289008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70321" y="105101"/>
            <a:ext cx="7395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641" eaLnBrk="0" hangingPunct="0"/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Мобильные </a:t>
            </a:r>
            <a:r>
              <a:rPr lang="ru-RU" sz="2400" dirty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комплексы детектирования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6347" y="4949652"/>
            <a:ext cx="92170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  <a:p>
            <a:r>
              <a:rPr lang="ru-RU" sz="1200" dirty="0" smtClean="0"/>
              <a:t>.</a:t>
            </a:r>
            <a:endParaRPr lang="ru-RU" sz="1200" dirty="0"/>
          </a:p>
          <a:p>
            <a:r>
              <a:rPr lang="ru-RU" dirty="0"/>
              <a:t> </a:t>
            </a:r>
          </a:p>
        </p:txBody>
      </p:sp>
      <p:pic>
        <p:nvPicPr>
          <p:cNvPr id="9" name="Рисунок 8" descr="http://www.mobilevms.co.uk/databaseImages/nvp_3623083__traffic_sensors_rtms_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810" y="1812600"/>
            <a:ext cx="4945380" cy="40690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10636" y="2235646"/>
            <a:ext cx="43361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3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Данные комплексы используют при отсутствии постоянно действующих пунктов автоматизированного учета движения для периодического кратковременного сбора данных по интенсивности и составу движения на автомобильных дорогах общего пользования федерального значения.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54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49"/>
            <a:ext cx="10045700" cy="50407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8" tIns="45713" rIns="91428" bIns="45713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76617" y="936098"/>
            <a:ext cx="7289008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70321" y="105101"/>
            <a:ext cx="7395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641" eaLnBrk="0" hangingPunct="0"/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Мобильные видеокомплексы</a:t>
            </a:r>
            <a:endParaRPr lang="ru-RU" sz="2400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347" y="4949652"/>
            <a:ext cx="92170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  <a:p>
            <a:r>
              <a:rPr lang="ru-RU" sz="1200" dirty="0" smtClean="0"/>
              <a:t>.</a:t>
            </a:r>
            <a:endParaRPr lang="ru-RU" sz="1200" dirty="0"/>
          </a:p>
          <a:p>
            <a:r>
              <a:rPr lang="ru-RU" dirty="0"/>
              <a:t> </a:t>
            </a:r>
          </a:p>
        </p:txBody>
      </p:sp>
      <p:pic>
        <p:nvPicPr>
          <p:cNvPr id="10" name="Рисунок 9" descr="http://www.mobilevms.co.uk/DatabaseImages/nav_6683627__mobile_cctv_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770" y="1764407"/>
            <a:ext cx="5650865" cy="37731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812146" y="1704226"/>
            <a:ext cx="324036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3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Мобильные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видеокомплексы используют при отсутствии постоянно действующей системы видеонаблюдения на данном участке автомобильной дороги для периодического кратковременного сбора видеоданных.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29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49"/>
            <a:ext cx="10045700" cy="50407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8" tIns="45713" rIns="91428" bIns="45713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76617" y="936098"/>
            <a:ext cx="7289008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70321" y="105101"/>
            <a:ext cx="7395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641" eaLnBrk="0" hangingPunct="0"/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Мобильные комплексы ЗПИ и ТПИ</a:t>
            </a:r>
            <a:endParaRPr lang="ru-RU" sz="2400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347" y="4949652"/>
            <a:ext cx="92170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  <a:p>
            <a:r>
              <a:rPr lang="ru-RU" sz="1200" dirty="0" smtClean="0"/>
              <a:t>.</a:t>
            </a:r>
            <a:endParaRPr lang="ru-RU" sz="1200" dirty="0"/>
          </a:p>
          <a:p>
            <a:r>
              <a:rPr lang="ru-RU" dirty="0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6019" y="1620391"/>
            <a:ext cx="337243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Мобильные комплексы устанавливаются в точках принятия решений, где система маршрутизации указывает автомобилистам на необходимость изменить маршрут, что способствует повышению уровня комфорта автомобилистов за счет усиления их уверенности в том, что они должным образом следуют указаниям относительно альтернативного маршрута </a:t>
            </a:r>
            <a:endParaRPr lang="ru-RU" dirty="0"/>
          </a:p>
        </p:txBody>
      </p:sp>
      <p:pic>
        <p:nvPicPr>
          <p:cNvPr id="11" name="Рисунок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802" y="1265427"/>
            <a:ext cx="4409440" cy="2940050"/>
          </a:xfrm>
          <a:prstGeom prst="rect">
            <a:avLst/>
          </a:prstGeom>
        </p:spPr>
      </p:pic>
      <p:pic>
        <p:nvPicPr>
          <p:cNvPr id="12" name="Рисунок 11" descr="http://www.mobilevms.co.uk/DatabaseImages/nav_506924__resized_548_colour_201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802" y="4205478"/>
            <a:ext cx="4063990" cy="29673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155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эффективности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78790" y="1921197"/>
            <a:ext cx="3065223" cy="4642931"/>
          </a:xfrm>
          <a:prstGeom prst="rect">
            <a:avLst/>
          </a:prstGeom>
          <a:solidFill>
            <a:srgbClr val="FFE7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08" tIns="36508" rIns="36508" bIns="36508" rtlCol="0" anchor="t"/>
          <a:lstStyle/>
          <a:p>
            <a:pPr marL="90153" indent="180307"/>
            <a:endParaRPr lang="ru-RU" sz="1217" dirty="0">
              <a:solidFill>
                <a:schemeClr val="tx1"/>
              </a:solidFill>
            </a:endParaRPr>
          </a:p>
          <a:p>
            <a:pPr marL="90153" indent="180307"/>
            <a:r>
              <a:rPr lang="ru-RU" sz="1217" dirty="0">
                <a:solidFill>
                  <a:schemeClr val="tx1"/>
                </a:solidFill>
              </a:rPr>
              <a:t>Эффект от внедрения ИТС в странах ЕС:</a:t>
            </a:r>
          </a:p>
          <a:p>
            <a:pPr marL="268851" indent="-204456">
              <a:lnSpc>
                <a:spcPts val="1623"/>
              </a:lnSpc>
              <a:buFont typeface="Arial" pitchFamily="34" charset="0"/>
              <a:buChar char="•"/>
              <a:defRPr/>
            </a:pPr>
            <a:r>
              <a:rPr lang="ru-RU" sz="1217" dirty="0">
                <a:solidFill>
                  <a:schemeClr val="tx1"/>
                </a:solidFill>
                <a:latin typeface="Arial" charset="0"/>
              </a:rPr>
              <a:t>Снижение затрат времени на 8% (Торонто – 8%, Турин – 10-18%, Тулуза – 15-21%);</a:t>
            </a:r>
          </a:p>
          <a:p>
            <a:pPr marL="268851" indent="-204456">
              <a:lnSpc>
                <a:spcPts val="1623"/>
              </a:lnSpc>
              <a:buFont typeface="Arial" pitchFamily="34" charset="0"/>
              <a:buChar char="•"/>
              <a:defRPr/>
            </a:pPr>
            <a:r>
              <a:rPr lang="ru-RU" sz="1217" dirty="0">
                <a:solidFill>
                  <a:schemeClr val="tx1"/>
                </a:solidFill>
                <a:latin typeface="Arial" charset="0"/>
              </a:rPr>
              <a:t>Снижение </a:t>
            </a:r>
            <a:r>
              <a:rPr lang="ru-RU" sz="1217" dirty="0">
                <a:solidFill>
                  <a:schemeClr val="tx1"/>
                </a:solidFill>
              </a:rPr>
              <a:t>эксплуатационных расходов </a:t>
            </a:r>
            <a:r>
              <a:rPr lang="ru-RU" sz="1217" dirty="0">
                <a:solidFill>
                  <a:schemeClr val="tx1"/>
                </a:solidFill>
                <a:latin typeface="Arial" charset="0"/>
              </a:rPr>
              <a:t>на 8%;</a:t>
            </a:r>
          </a:p>
          <a:p>
            <a:pPr marL="268851" indent="-204456">
              <a:lnSpc>
                <a:spcPts val="1623"/>
              </a:lnSpc>
              <a:buFont typeface="Arial" pitchFamily="34" charset="0"/>
              <a:buChar char="•"/>
              <a:defRPr/>
            </a:pPr>
            <a:r>
              <a:rPr lang="ru-RU" sz="1217" dirty="0">
                <a:solidFill>
                  <a:schemeClr val="tx1"/>
                </a:solidFill>
                <a:latin typeface="Arial" charset="0"/>
              </a:rPr>
              <a:t>Снижение затрат времени пассажиров наземного общественного транспорта на 13% (Берлин –17%, Рим, и Осло  – 25%);</a:t>
            </a:r>
          </a:p>
          <a:p>
            <a:pPr marL="268851" indent="-204456">
              <a:lnSpc>
                <a:spcPts val="1623"/>
              </a:lnSpc>
              <a:buFont typeface="Arial" pitchFamily="34" charset="0"/>
              <a:buChar char="•"/>
              <a:defRPr/>
            </a:pPr>
            <a:r>
              <a:rPr lang="ru-RU" sz="1217" dirty="0">
                <a:solidFill>
                  <a:schemeClr val="tx1"/>
                </a:solidFill>
                <a:latin typeface="Arial" charset="0"/>
              </a:rPr>
              <a:t>Рост собираемости платы за проезд на общественном транспорте на 20%;</a:t>
            </a:r>
          </a:p>
          <a:p>
            <a:pPr marL="268851" indent="-204456">
              <a:lnSpc>
                <a:spcPts val="1623"/>
              </a:lnSpc>
              <a:buFont typeface="Arial" pitchFamily="34" charset="0"/>
              <a:buChar char="•"/>
              <a:defRPr/>
            </a:pPr>
            <a:r>
              <a:rPr lang="ru-RU" sz="1217" dirty="0">
                <a:solidFill>
                  <a:schemeClr val="tx1"/>
                </a:solidFill>
                <a:latin typeface="Arial" charset="0"/>
              </a:rPr>
              <a:t>Снижения расходов транспортных предприятий на заработную плату кондукторов и линейных диспетчеров на величину до 30%.</a:t>
            </a:r>
          </a:p>
        </p:txBody>
      </p:sp>
      <p:grpSp>
        <p:nvGrpSpPr>
          <p:cNvPr id="3" name="Группа 31"/>
          <p:cNvGrpSpPr/>
          <p:nvPr/>
        </p:nvGrpSpPr>
        <p:grpSpPr>
          <a:xfrm>
            <a:off x="3491667" y="1358829"/>
            <a:ext cx="3065225" cy="729283"/>
            <a:chOff x="3454399" y="1040876"/>
            <a:chExt cx="3022599" cy="719141"/>
          </a:xfrm>
        </p:grpSpPr>
        <p:sp>
          <p:nvSpPr>
            <p:cNvPr id="10" name="Пятиугольник 9"/>
            <p:cNvSpPr/>
            <p:nvPr/>
          </p:nvSpPr>
          <p:spPr>
            <a:xfrm rot="5400000">
              <a:off x="4606128" y="-110853"/>
              <a:ext cx="719141" cy="3022599"/>
            </a:xfrm>
            <a:prstGeom prst="homePlate">
              <a:avLst>
                <a:gd name="adj" fmla="val 23376"/>
              </a:avLst>
            </a:prstGeom>
            <a:solidFill>
              <a:srgbClr val="C00000"/>
            </a:solidFill>
            <a:ln w="38100">
              <a:solidFill>
                <a:schemeClr val="bg1"/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508" rIns="0" bIns="36508" rtlCol="0" anchor="ctr" anchorCtr="0"/>
            <a:lstStyle/>
            <a:p>
              <a:pPr algn="ctr">
                <a:lnSpc>
                  <a:spcPts val="1724"/>
                </a:lnSpc>
              </a:pPr>
              <a:endParaRPr lang="ru-RU" sz="1623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4052225" y="1220097"/>
              <a:ext cx="1826948" cy="249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algn="ctr" defTabSz="90797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23" b="1" kern="0" dirty="0">
                  <a:solidFill>
                    <a:schemeClr val="bg2"/>
                  </a:solidFill>
                </a:rPr>
                <a:t>Опыт стран ЕС</a:t>
              </a: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6721283" y="1922931"/>
            <a:ext cx="3065223" cy="4641197"/>
          </a:xfrm>
          <a:prstGeom prst="rect">
            <a:avLst/>
          </a:prstGeom>
          <a:solidFill>
            <a:srgbClr val="FFCB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08" tIns="36508" rIns="36508" bIns="36508" rtlCol="0" anchor="t"/>
          <a:lstStyle/>
          <a:p>
            <a:pPr marL="90153" indent="180307"/>
            <a:endParaRPr lang="ru-RU" sz="1217" dirty="0">
              <a:solidFill>
                <a:schemeClr val="tx1"/>
              </a:solidFill>
            </a:endParaRPr>
          </a:p>
          <a:p>
            <a:pPr marL="90153" indent="180307"/>
            <a:r>
              <a:rPr lang="ru-RU" sz="1217" dirty="0">
                <a:solidFill>
                  <a:schemeClr val="tx1"/>
                </a:solidFill>
              </a:rPr>
              <a:t>Исследование, проведенное департаментом транспорта США и охватившее 24 полностью развернутых систем подобного типа и 31 систему, находящуюся в различных стадиях развертывания выявило следующие усредненные показатели, имеющие прямое отношение к экономической эффективности: </a:t>
            </a:r>
          </a:p>
          <a:p>
            <a:pPr marL="268851" indent="-204456">
              <a:lnSpc>
                <a:spcPts val="1724"/>
              </a:lnSpc>
              <a:buFont typeface="Arial" pitchFamily="34" charset="0"/>
              <a:buChar char="•"/>
              <a:defRPr/>
            </a:pPr>
            <a:r>
              <a:rPr lang="ru-RU" sz="1217" dirty="0">
                <a:solidFill>
                  <a:schemeClr val="tx1"/>
                </a:solidFill>
              </a:rPr>
              <a:t>Снижение пробега автотранспорта – 15-20%;</a:t>
            </a:r>
          </a:p>
          <a:p>
            <a:pPr marL="268851" indent="-204456">
              <a:lnSpc>
                <a:spcPts val="1724"/>
              </a:lnSpc>
              <a:buFont typeface="Arial" pitchFamily="34" charset="0"/>
              <a:buChar char="•"/>
              <a:defRPr/>
            </a:pPr>
            <a:r>
              <a:rPr lang="ru-RU" sz="1217" dirty="0">
                <a:solidFill>
                  <a:schemeClr val="tx1"/>
                </a:solidFill>
              </a:rPr>
              <a:t>Увеличение объема предоставленных услуг – 12-23% при значительном улучшении оперативности обслуживания клиентов;</a:t>
            </a:r>
          </a:p>
          <a:p>
            <a:pPr marL="268851" indent="-204456">
              <a:lnSpc>
                <a:spcPts val="1724"/>
              </a:lnSpc>
              <a:buFont typeface="Arial" pitchFamily="34" charset="0"/>
              <a:buChar char="•"/>
              <a:defRPr/>
            </a:pPr>
            <a:r>
              <a:rPr lang="ru-RU" sz="1217" dirty="0">
                <a:solidFill>
                  <a:schemeClr val="tx1"/>
                </a:solidFill>
              </a:rPr>
              <a:t>Сокращение времени оповещения специальных служб о чрезвычайных ситуациях - ~1 мин;</a:t>
            </a:r>
          </a:p>
          <a:p>
            <a:pPr marL="268851" indent="-204456">
              <a:lnSpc>
                <a:spcPts val="1724"/>
              </a:lnSpc>
              <a:buFont typeface="Arial" pitchFamily="34" charset="0"/>
              <a:buChar char="•"/>
              <a:defRPr/>
            </a:pPr>
            <a:r>
              <a:rPr lang="ru-RU" sz="1217" dirty="0">
                <a:solidFill>
                  <a:schemeClr val="tx1"/>
                </a:solidFill>
              </a:rPr>
              <a:t>Снижение эксплуатационных расходов – 10-15%.</a:t>
            </a:r>
          </a:p>
        </p:txBody>
      </p:sp>
      <p:grpSp>
        <p:nvGrpSpPr>
          <p:cNvPr id="5" name="Группа 32"/>
          <p:cNvGrpSpPr/>
          <p:nvPr/>
        </p:nvGrpSpPr>
        <p:grpSpPr>
          <a:xfrm>
            <a:off x="6721283" y="1365799"/>
            <a:ext cx="3065225" cy="729282"/>
            <a:chOff x="6627813" y="1047750"/>
            <a:chExt cx="3022599" cy="719140"/>
          </a:xfrm>
        </p:grpSpPr>
        <p:sp>
          <p:nvSpPr>
            <p:cNvPr id="22" name="Пятиугольник 21"/>
            <p:cNvSpPr/>
            <p:nvPr/>
          </p:nvSpPr>
          <p:spPr>
            <a:xfrm rot="5400000">
              <a:off x="7779543" y="-103980"/>
              <a:ext cx="719140" cy="3022599"/>
            </a:xfrm>
            <a:prstGeom prst="homePlate">
              <a:avLst>
                <a:gd name="adj" fmla="val 23376"/>
              </a:avLst>
            </a:prstGeom>
            <a:solidFill>
              <a:srgbClr val="C00000"/>
            </a:solidFill>
            <a:ln w="38100">
              <a:solidFill>
                <a:schemeClr val="bg1"/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508" rIns="0" bIns="36508" rtlCol="0" anchor="ctr" anchorCtr="0"/>
            <a:lstStyle/>
            <a:p>
              <a:pPr algn="ctr">
                <a:lnSpc>
                  <a:spcPts val="1724"/>
                </a:lnSpc>
              </a:pPr>
              <a:endParaRPr lang="ru-RU" sz="1623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Rectangle 7"/>
            <p:cNvSpPr>
              <a:spLocks noChangeArrowheads="1"/>
            </p:cNvSpPr>
            <p:nvPr/>
          </p:nvSpPr>
          <p:spPr bwMode="auto">
            <a:xfrm>
              <a:off x="7262226" y="1226970"/>
              <a:ext cx="1753775" cy="249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algn="ctr" defTabSz="90797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23" b="1" kern="0" dirty="0">
                  <a:solidFill>
                    <a:schemeClr val="bg2"/>
                  </a:solidFill>
                </a:rPr>
                <a:t>Опыт США</a:t>
              </a: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252754" y="1921197"/>
            <a:ext cx="3065223" cy="4642931"/>
          </a:xfrm>
          <a:prstGeom prst="rect">
            <a:avLst/>
          </a:prstGeom>
          <a:solidFill>
            <a:srgbClr val="FFCB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08" tIns="36508" rIns="36508" bIns="36508" rtlCol="0" anchor="t"/>
          <a:lstStyle/>
          <a:p>
            <a:pPr marL="90153" indent="180307"/>
            <a:endParaRPr lang="ru-RU" sz="1217" dirty="0">
              <a:solidFill>
                <a:schemeClr val="tx1"/>
              </a:solidFill>
            </a:endParaRPr>
          </a:p>
          <a:p>
            <a:pPr marL="90153" indent="180307"/>
            <a:r>
              <a:rPr lang="ru-RU" sz="1217" dirty="0">
                <a:solidFill>
                  <a:schemeClr val="tx1"/>
                </a:solidFill>
              </a:rPr>
              <a:t>Последние отечественные комплексные исследования эффективности отечественных АСУ ДД выявили следующие эффекты от внедрения таких систем :</a:t>
            </a:r>
          </a:p>
          <a:p>
            <a:pPr marL="268851" indent="-204456">
              <a:lnSpc>
                <a:spcPts val="1623"/>
              </a:lnSpc>
              <a:buFont typeface="Arial" pitchFamily="34" charset="0"/>
              <a:buChar char="•"/>
              <a:defRPr/>
            </a:pPr>
            <a:r>
              <a:rPr lang="ru-RU" sz="1217" dirty="0">
                <a:solidFill>
                  <a:schemeClr val="tx1"/>
                </a:solidFill>
                <a:latin typeface="Arial" charset="0"/>
              </a:rPr>
              <a:t>Повышение средней скорости поездки – 22-32%,</a:t>
            </a:r>
          </a:p>
          <a:p>
            <a:pPr marL="268851" indent="-204456">
              <a:lnSpc>
                <a:spcPts val="1623"/>
              </a:lnSpc>
              <a:buFont typeface="Arial" pitchFamily="34" charset="0"/>
              <a:buChar char="•"/>
              <a:defRPr/>
            </a:pPr>
            <a:r>
              <a:rPr lang="ru-RU" sz="1217" dirty="0">
                <a:solidFill>
                  <a:schemeClr val="tx1"/>
                </a:solidFill>
                <a:latin typeface="Arial" charset="0"/>
              </a:rPr>
              <a:t>Сокращение времени задержек – </a:t>
            </a:r>
            <a:br>
              <a:rPr lang="ru-RU" sz="1217" dirty="0">
                <a:solidFill>
                  <a:schemeClr val="tx1"/>
                </a:solidFill>
                <a:latin typeface="Arial" charset="0"/>
              </a:rPr>
            </a:br>
            <a:r>
              <a:rPr lang="ru-RU" sz="1217" dirty="0">
                <a:solidFill>
                  <a:schemeClr val="tx1"/>
                </a:solidFill>
                <a:latin typeface="Arial" charset="0"/>
              </a:rPr>
              <a:t>55-74%,</a:t>
            </a:r>
          </a:p>
          <a:p>
            <a:pPr marL="268851" indent="-204456">
              <a:lnSpc>
                <a:spcPts val="1623"/>
              </a:lnSpc>
              <a:buFont typeface="Arial" pitchFamily="34" charset="0"/>
              <a:buChar char="•"/>
              <a:defRPr/>
            </a:pPr>
            <a:r>
              <a:rPr lang="ru-RU" sz="1217" dirty="0">
                <a:solidFill>
                  <a:schemeClr val="tx1"/>
                </a:solidFill>
                <a:latin typeface="Arial" charset="0"/>
              </a:rPr>
              <a:t>Уменьшение количества остановок – 24 –37%,</a:t>
            </a:r>
          </a:p>
          <a:p>
            <a:pPr marL="268851" indent="-204456">
              <a:lnSpc>
                <a:spcPts val="1623"/>
              </a:lnSpc>
              <a:buFont typeface="Arial" pitchFamily="34" charset="0"/>
              <a:buChar char="•"/>
              <a:defRPr/>
            </a:pPr>
            <a:r>
              <a:rPr lang="ru-RU" sz="1217" dirty="0">
                <a:solidFill>
                  <a:schemeClr val="tx1"/>
                </a:solidFill>
                <a:latin typeface="Arial" charset="0"/>
              </a:rPr>
              <a:t>Уменьшение количества ДТП – </a:t>
            </a:r>
            <a:br>
              <a:rPr lang="ru-RU" sz="1217" dirty="0">
                <a:solidFill>
                  <a:schemeClr val="tx1"/>
                </a:solidFill>
                <a:latin typeface="Arial" charset="0"/>
              </a:rPr>
            </a:br>
            <a:r>
              <a:rPr lang="ru-RU" sz="1217" dirty="0">
                <a:solidFill>
                  <a:schemeClr val="tx1"/>
                </a:solidFill>
                <a:latin typeface="Arial" charset="0"/>
              </a:rPr>
              <a:t>10-25%,</a:t>
            </a:r>
          </a:p>
          <a:p>
            <a:pPr marL="268851" indent="-204456">
              <a:lnSpc>
                <a:spcPts val="1623"/>
              </a:lnSpc>
              <a:buFont typeface="Arial" pitchFamily="34" charset="0"/>
              <a:buChar char="•"/>
              <a:defRPr/>
            </a:pPr>
            <a:r>
              <a:rPr lang="ru-RU" sz="1217" dirty="0">
                <a:solidFill>
                  <a:schemeClr val="tx1"/>
                </a:solidFill>
                <a:latin typeface="Arial" charset="0"/>
              </a:rPr>
              <a:t>Уменьшение площади зоны повышенного износа дорожных одежд – 13-25%,</a:t>
            </a:r>
          </a:p>
          <a:p>
            <a:pPr marL="268851" indent="-204456">
              <a:lnSpc>
                <a:spcPts val="1623"/>
              </a:lnSpc>
              <a:buFont typeface="Arial" pitchFamily="34" charset="0"/>
              <a:buChar char="•"/>
              <a:defRPr/>
            </a:pPr>
            <a:r>
              <a:rPr lang="ru-RU" sz="1217" dirty="0">
                <a:solidFill>
                  <a:schemeClr val="tx1"/>
                </a:solidFill>
                <a:latin typeface="Arial" charset="0"/>
              </a:rPr>
              <a:t>Снижение расхода бензина – 11-16%,</a:t>
            </a:r>
          </a:p>
          <a:p>
            <a:pPr marL="268851" indent="-204456">
              <a:lnSpc>
                <a:spcPts val="1623"/>
              </a:lnSpc>
              <a:buFont typeface="Arial" pitchFamily="34" charset="0"/>
              <a:buChar char="•"/>
              <a:defRPr/>
            </a:pPr>
            <a:r>
              <a:rPr lang="ru-RU" sz="1217" dirty="0">
                <a:solidFill>
                  <a:schemeClr val="tx1"/>
                </a:solidFill>
                <a:latin typeface="Arial" charset="0"/>
              </a:rPr>
              <a:t>Снижение массы выброса окиси углерода – 17-24%.</a:t>
            </a:r>
          </a:p>
        </p:txBody>
      </p:sp>
      <p:grpSp>
        <p:nvGrpSpPr>
          <p:cNvPr id="8" name="Группа 30"/>
          <p:cNvGrpSpPr/>
          <p:nvPr/>
        </p:nvGrpSpPr>
        <p:grpSpPr>
          <a:xfrm>
            <a:off x="252754" y="1371708"/>
            <a:ext cx="3065225" cy="729281"/>
            <a:chOff x="249238" y="1053576"/>
            <a:chExt cx="3022599" cy="719139"/>
          </a:xfrm>
        </p:grpSpPr>
        <p:sp>
          <p:nvSpPr>
            <p:cNvPr id="6" name="Пятиугольник 5"/>
            <p:cNvSpPr/>
            <p:nvPr/>
          </p:nvSpPr>
          <p:spPr>
            <a:xfrm rot="5400000">
              <a:off x="1400968" y="-98154"/>
              <a:ext cx="719139" cy="3022599"/>
            </a:xfrm>
            <a:prstGeom prst="homePlate">
              <a:avLst>
                <a:gd name="adj" fmla="val 23376"/>
              </a:avLst>
            </a:prstGeom>
            <a:solidFill>
              <a:srgbClr val="C00000"/>
            </a:solidFill>
            <a:ln w="38100">
              <a:solidFill>
                <a:schemeClr val="bg1"/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508" rIns="0" bIns="36508" rtlCol="0" anchor="ctr" anchorCtr="0"/>
            <a:lstStyle/>
            <a:p>
              <a:pPr algn="ctr">
                <a:lnSpc>
                  <a:spcPts val="1724"/>
                </a:lnSpc>
              </a:pPr>
              <a:endParaRPr lang="ru-RU" sz="1623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883651" y="1232796"/>
              <a:ext cx="1753775" cy="249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algn="ctr" defTabSz="90797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23" b="1" kern="0" dirty="0">
                  <a:solidFill>
                    <a:schemeClr val="bg2"/>
                  </a:solidFill>
                </a:rPr>
                <a:t>Опыт России</a:t>
              </a:r>
            </a:p>
          </p:txBody>
        </p:sp>
      </p:grpSp>
      <p:pic>
        <p:nvPicPr>
          <p:cNvPr id="1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372602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  <p:bldP spid="2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49"/>
            <a:ext cx="10045700" cy="50407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8" tIns="45713" rIns="91428" bIns="45713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76617" y="936098"/>
            <a:ext cx="7289008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70321" y="105101"/>
            <a:ext cx="7395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641" eaLnBrk="0" hangingPunct="0"/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Мобильные комплексы ЗПИ и ТПИ</a:t>
            </a:r>
            <a:endParaRPr lang="ru-RU" sz="2400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347" y="4949652"/>
            <a:ext cx="92170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  <a:p>
            <a:r>
              <a:rPr lang="ru-RU" sz="1200" dirty="0" smtClean="0"/>
              <a:t>.</a:t>
            </a:r>
            <a:endParaRPr lang="ru-RU" sz="1200" dirty="0"/>
          </a:p>
          <a:p>
            <a:r>
              <a:rPr lang="ru-RU" dirty="0"/>
              <a:t> </a:t>
            </a:r>
          </a:p>
        </p:txBody>
      </p:sp>
      <p:pic>
        <p:nvPicPr>
          <p:cNvPr id="13" name="Рисунок 12" descr="https://scontent-b.xx.fbcdn.net/hphotos-xpa1/v/t1.0-9/1510357_523348917773854_1854564180_n.jpg?oh=1b8ced7ed5a546bffa779982ed41ea60&amp;oe=553589F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54" y="1024164"/>
            <a:ext cx="8928991" cy="6192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449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49"/>
            <a:ext cx="10045700" cy="50407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8" tIns="45713" rIns="91428" bIns="45713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76617" y="936098"/>
            <a:ext cx="7289008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70321" y="105101"/>
            <a:ext cx="7395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641" eaLnBrk="0" hangingPunct="0"/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Мобильные метеорологические станции</a:t>
            </a:r>
            <a:endParaRPr lang="ru-RU" sz="2400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347" y="4949652"/>
            <a:ext cx="92170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  <a:p>
            <a:r>
              <a:rPr lang="ru-RU" sz="1200" dirty="0" smtClean="0"/>
              <a:t>.</a:t>
            </a:r>
            <a:endParaRPr lang="ru-RU" sz="1200" dirty="0"/>
          </a:p>
          <a:p>
            <a:r>
              <a:rPr lang="ru-RU" dirty="0"/>
              <a:t> </a:t>
            </a:r>
          </a:p>
        </p:txBody>
      </p:sp>
      <p:pic>
        <p:nvPicPr>
          <p:cNvPr id="9" name="Рисунок 8"/>
          <p:cNvPicPr/>
          <p:nvPr/>
        </p:nvPicPr>
        <p:blipFill>
          <a:blip r:embed="rId4"/>
          <a:stretch>
            <a:fillRect/>
          </a:stretch>
        </p:blipFill>
        <p:spPr>
          <a:xfrm>
            <a:off x="4522445" y="5199058"/>
            <a:ext cx="5511165" cy="22663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6617" y="1011775"/>
            <a:ext cx="349410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Датчики используют инфракрасную технологию для отслеживания дорожной обстановки. Прикрепленные к грузовику, датчики и камера обеспечивают принятие решений для работы подрядчиков в режиме реального времени в зависимости от температуры поверхности, состояния снега и измерения ледового налета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Подрядчик использует данные, чтобы определить, сколько конкретно химических веществ необходимо и где применить. На лицо долгосрочные финансовые выгоды от экономии использования солей и реагентов</a:t>
            </a:r>
            <a:endParaRPr lang="ru-RU" dirty="0"/>
          </a:p>
        </p:txBody>
      </p:sp>
      <p:pic>
        <p:nvPicPr>
          <p:cNvPr id="11" name="Рисунок 10"/>
          <p:cNvPicPr/>
          <p:nvPr/>
        </p:nvPicPr>
        <p:blipFill>
          <a:blip r:embed="rId5"/>
          <a:stretch>
            <a:fillRect/>
          </a:stretch>
        </p:blipFill>
        <p:spPr>
          <a:xfrm>
            <a:off x="1062410" y="6090088"/>
            <a:ext cx="2567940" cy="1353185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6"/>
          <a:stretch>
            <a:fillRect/>
          </a:stretch>
        </p:blipFill>
        <p:spPr>
          <a:xfrm>
            <a:off x="4522445" y="1033876"/>
            <a:ext cx="3872230" cy="405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1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49"/>
            <a:ext cx="10045700" cy="50407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8" tIns="45713" rIns="91428" bIns="45713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76617" y="936098"/>
            <a:ext cx="7289008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70321" y="105101"/>
            <a:ext cx="73953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641" eaLnBrk="0" hangingPunct="0"/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Мобильные измерители скорости транспортных средств (знаки обратной связи с водителем) </a:t>
            </a:r>
            <a:endParaRPr lang="ru-RU" sz="2400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347" y="4949652"/>
            <a:ext cx="92170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  <a:p>
            <a:r>
              <a:rPr lang="ru-RU" sz="1200" dirty="0" smtClean="0"/>
              <a:t>.</a:t>
            </a:r>
            <a:endParaRPr lang="ru-RU" sz="1200" dirty="0"/>
          </a:p>
          <a:p>
            <a:r>
              <a:rPr lang="ru-RU" dirty="0"/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6295" y="2268960"/>
            <a:ext cx="347643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Знак обратной связи с водителем - это специальный интерактивный знак, который отображает текущую скорость приближающегося автомобиля на цифровом табло, что побуждает водителя снизить скорость до разрешенной на данном участке дороги </a:t>
            </a:r>
            <a:endParaRPr lang="ru-RU" dirty="0"/>
          </a:p>
        </p:txBody>
      </p:sp>
      <p:pic>
        <p:nvPicPr>
          <p:cNvPr id="13" name="Рисунок 12" descr="http://www.mobilevms.co.uk/DatabaseImages/nav_5011332__sp-715resize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795" y="1443276"/>
            <a:ext cx="4332686" cy="4245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811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49"/>
            <a:ext cx="10045700" cy="50407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8" tIns="45713" rIns="91428" bIns="45713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76617" y="936098"/>
            <a:ext cx="7289008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70321" y="105101"/>
            <a:ext cx="7395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641" eaLnBrk="0" hangingPunct="0"/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Мобильные комплексы фиксации нарушений ПДД</a:t>
            </a:r>
            <a:endParaRPr lang="ru-RU" sz="2400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347" y="4949652"/>
            <a:ext cx="92170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  <a:p>
            <a:r>
              <a:rPr lang="ru-RU" sz="1200" dirty="0" smtClean="0"/>
              <a:t>.</a:t>
            </a:r>
            <a:endParaRPr lang="ru-RU" sz="1200" dirty="0"/>
          </a:p>
          <a:p>
            <a:r>
              <a:rPr lang="ru-RU" dirty="0"/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0321" y="1318766"/>
            <a:ext cx="374441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первую очередь нужно оснащать автоматизированными комплексами фиксации нарушений ПДД следующие дорожные объекты: сложные перекрестки, пешеходные переходы, железнодорожные переезды и дорожные развязки с учетом статистики ДТП.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Стационарные комплексы постепенно теряют свою эффективность - люди уже знают, где они установлены и дисциплину водители демонстрируют только возле них. Другим важным достоинством мобильных комплексов является их низкая стоимость в сравнении со стационарными системами</a:t>
            </a:r>
            <a:endParaRPr lang="ru-RU" dirty="0"/>
          </a:p>
        </p:txBody>
      </p:sp>
      <p:pic>
        <p:nvPicPr>
          <p:cNvPr id="11" name="Рисунок 10" descr="I:\Поставщики АСУ ДД\СИМЕКОН\Фоторадары\КРИС-П\Фото\КРИС-П ночью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859" y="1107539"/>
            <a:ext cx="4288959" cy="3088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://www.simicon.ru/photo/iv2_poisk/iv2poisk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859" y="4282374"/>
            <a:ext cx="4288959" cy="30872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786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49"/>
            <a:ext cx="10045700" cy="50407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8" tIns="45713" rIns="91428" bIns="45713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76617" y="936098"/>
            <a:ext cx="7289008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70321" y="105101"/>
            <a:ext cx="7395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641" eaLnBrk="0" hangingPunct="0"/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Мобильные дорожные радиостанции</a:t>
            </a:r>
            <a:endParaRPr lang="ru-RU" sz="2400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347" y="4949652"/>
            <a:ext cx="92170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  <a:p>
            <a:r>
              <a:rPr lang="ru-RU" sz="1200" dirty="0" smtClean="0"/>
              <a:t>.</a:t>
            </a:r>
            <a:endParaRPr lang="ru-RU" sz="1200" dirty="0"/>
          </a:p>
          <a:p>
            <a:r>
              <a:rPr lang="ru-RU" dirty="0"/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58354" y="1764407"/>
            <a:ext cx="502285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Системы радиооповещения о ситуации на автомагистралях (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Highway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Advisory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Radio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- HAR), также известные как информационные станции водителей, осуществляют передачу радиосообщений водителям или жителям посредством использования радиочастот АМ и FM. Радиоприемник является стандартным оборудованием в каждом автомобиле и соответственно есть возможность сообщать автомобилистам информацию о дорожной обстановке, ДТП, местных объектах повышенного интереса, а также информацию о чрезвычайных ситуациях и способах эвакуации </a:t>
            </a:r>
            <a:endParaRPr lang="ru-RU" dirty="0"/>
          </a:p>
        </p:txBody>
      </p:sp>
      <p:pic>
        <p:nvPicPr>
          <p:cNvPr id="13" name="Рисунок 12" descr="photo of a portable HAR, showing a rectangular sheet of solar panels mounted on a trailer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946" y="1908423"/>
            <a:ext cx="3816425" cy="35493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577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49"/>
            <a:ext cx="10045700" cy="50407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8" tIns="45713" rIns="91428" bIns="45713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76617" y="936098"/>
            <a:ext cx="7289008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70321" y="105101"/>
            <a:ext cx="7395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641" eaLnBrk="0" hangingPunct="0"/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Рыночные пакеты ИТС</a:t>
            </a:r>
            <a:endParaRPr lang="ru-RU" sz="2400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347" y="4949652"/>
            <a:ext cx="92170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  <a:p>
            <a:r>
              <a:rPr lang="ru-RU" sz="1200" dirty="0" smtClean="0"/>
              <a:t>.</a:t>
            </a:r>
            <a:endParaRPr lang="ru-RU" sz="1200" dirty="0"/>
          </a:p>
          <a:p>
            <a:r>
              <a:rPr lang="ru-RU" dirty="0"/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9448" y="1093616"/>
            <a:ext cx="433135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algn="just">
              <a:spcAft>
                <a:spcPts val="0"/>
              </a:spcAft>
            </a:pPr>
            <a:r>
              <a:rPr lang="en-US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услуг сторонним телекоммуникационным компаниям (операторам) услуг связи: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аренда кабельной кан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ализаци</a:t>
            </a:r>
            <a:r>
              <a:rPr lang="ru-RU" sz="160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и;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аренда «темных» волокон;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предоставление в аренду мест для телекоммуникационного оборудования;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услуги по формированию каналов передачи </a:t>
            </a:r>
            <a:r>
              <a:rPr lang="ru-RU" sz="1600" dirty="0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данных.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algn="just"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Предоставление услуг связи физическим и юридическим лицам, как являющимися участниками дорожного движения, так и находящимся в зоне действия оказания услуг связи непосредственно около автомагистрали: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услуги доступа в сеть Интернет (в том числе по беспроводным технологиям);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телефонные услуги связи;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формирование каналов передачи данных;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СВ - связь;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транкинговая связь.</a:t>
            </a:r>
            <a:endParaRPr lang="ru-RU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90803" y="1168155"/>
            <a:ext cx="525658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Оперативная транспортная информация, запрашиваемая пользователями, включает: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условия проезда на дороге, связанные с задержками, такие как заторы, места происшествий и образования очередей;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альтернативные маршруты, упрощающие проезд, в частности, в случае временного закрытия дорог;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информация о погоде, в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т.ч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 о снеге, льде и тумане;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информация о наличии мест на парковках;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видеонаблюдение за условиями дорожного движения;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актуальные новости региона;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навигатор;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активный Гражданин (приложение для тех, кому не все равно, что происходит на автодороге);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приложение для поиска машины (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Take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me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to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my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car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);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паркинг (у водителя не только есть возможность находить стоянку определенного типа, но и оплачивать парковочное место в режиме онлайн. Кроме того, приложение позволяет рассчитать маршрут до ближайшего свободного паркинга);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эвакуатор (приложение найдет ближайшие к вам частные эвакуаторы).</a:t>
            </a:r>
            <a:endParaRPr lang="ru-RU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61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49"/>
            <a:ext cx="10045700" cy="50407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8" tIns="45713" rIns="91428" bIns="45713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76617" y="936098"/>
            <a:ext cx="7289008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70321" y="105101"/>
            <a:ext cx="7395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641" eaLnBrk="0" hangingPunct="0"/>
            <a:r>
              <a:rPr lang="ru-RU" sz="2400" i="1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Кооперативные ИТС</a:t>
            </a:r>
            <a:endParaRPr lang="ru-RU" sz="2400" i="1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347" y="4949652"/>
            <a:ext cx="92170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  <a:p>
            <a:r>
              <a:rPr lang="ru-RU" sz="1200" dirty="0" smtClean="0"/>
              <a:t>.</a:t>
            </a:r>
            <a:endParaRPr lang="ru-RU" sz="1200" dirty="0"/>
          </a:p>
          <a:p>
            <a:r>
              <a:rPr lang="ru-RU" dirty="0"/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76617" y="1116335"/>
            <a:ext cx="502285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Условно услуги оказываемые Кооперативными ИТС можно разделить на семь категорий: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</a:rPr>
              <a:t>помощь для безопасного вождения;</a:t>
            </a:r>
            <a:endParaRPr lang="ru-RU" dirty="0"/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</a:rPr>
              <a:t>управление транспортным потоком, сглаживание потока движения;</a:t>
            </a:r>
            <a:endParaRPr lang="ru-RU" dirty="0"/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</a:rPr>
              <a:t>повышение комфорта посредством использования информационных технологий; </a:t>
            </a:r>
            <a:endParaRPr lang="ru-RU" dirty="0"/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</a:rPr>
              <a:t>	реагирование на инциденты и чрезвычайные дорожные ситуации; </a:t>
            </a:r>
            <a:endParaRPr lang="ru-RU" dirty="0"/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</a:rPr>
              <a:t>	улучшение состояния окружающей среды</a:t>
            </a:r>
            <a:r>
              <a:rPr lang="en-US" dirty="0">
                <a:latin typeface="Times New Roman" panose="02020603050405020304" pitchFamily="18" charset="0"/>
              </a:rPr>
              <a:t>;</a:t>
            </a:r>
            <a:endParaRPr lang="ru-RU" dirty="0"/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</a:rPr>
              <a:t>поддержки экономической деятельности, создание рынка для частных услуг;</a:t>
            </a:r>
            <a:endParaRPr lang="ru-RU" dirty="0"/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</a:rPr>
              <a:t>поддержка деятельности дорожных властей и дорожных операторов в их роли как руководителей транспортных и сетевых операторов.</a:t>
            </a:r>
            <a:endParaRPr lang="ru-RU" dirty="0">
              <a:effectLst/>
            </a:endParaRPr>
          </a:p>
        </p:txBody>
      </p:sp>
      <p:pic>
        <p:nvPicPr>
          <p:cNvPr id="9" name="Рисунок 8" descr="C:\Users\evstigneev_ia\AppData\Local\Microsoft\Windows\Temporary Internet Files\Content.Outlook\GQPA6TLT\6 1 2 вариант (2)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859" y="1549520"/>
            <a:ext cx="4767010" cy="4211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816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49"/>
            <a:ext cx="10045700" cy="50407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8" tIns="45713" rIns="91428" bIns="45713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76617" y="936098"/>
            <a:ext cx="7289008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70321" y="105101"/>
            <a:ext cx="7395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641" eaLnBrk="0" hangingPunct="0"/>
            <a:r>
              <a:rPr lang="ru-RU" sz="2400" i="1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Кооперативные ИТС</a:t>
            </a:r>
            <a:endParaRPr lang="ru-RU" sz="2400" i="1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347" y="4949652"/>
            <a:ext cx="92170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  <a:p>
            <a:r>
              <a:rPr lang="ru-RU" sz="1200" dirty="0" smtClean="0"/>
              <a:t>.</a:t>
            </a:r>
            <a:endParaRPr lang="ru-RU" sz="1200" dirty="0"/>
          </a:p>
          <a:p>
            <a:r>
              <a:rPr lang="ru-RU" dirty="0"/>
              <a:t> 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4"/>
          <a:stretch>
            <a:fillRect/>
          </a:stretch>
        </p:blipFill>
        <p:spPr>
          <a:xfrm>
            <a:off x="486346" y="1052166"/>
            <a:ext cx="3960439" cy="2710614"/>
          </a:xfrm>
          <a:prstGeom prst="rect">
            <a:avLst/>
          </a:prstGeom>
        </p:spPr>
      </p:pic>
      <p:pic>
        <p:nvPicPr>
          <p:cNvPr id="11" name="Рисунок 10" descr="C:\Users\evstigneev_ia\AppData\Local\Microsoft\Windows\Temporary Internet Files\Content.Outlook\GQPA6TLT\forward-collision-alert-graphic-buick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1052165"/>
            <a:ext cx="3960440" cy="2710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/>
          <p:nvPr/>
        </p:nvPicPr>
        <p:blipFill>
          <a:blip r:embed="rId6"/>
          <a:stretch>
            <a:fillRect/>
          </a:stretch>
        </p:blipFill>
        <p:spPr>
          <a:xfrm>
            <a:off x="486346" y="4140672"/>
            <a:ext cx="3960439" cy="2592288"/>
          </a:xfrm>
          <a:prstGeom prst="rect">
            <a:avLst/>
          </a:prstGeom>
        </p:spPr>
      </p:pic>
      <p:pic>
        <p:nvPicPr>
          <p:cNvPr id="13" name="Рисунок 12" descr="C:\Users\evstigneev_ia\AppData\Local\Microsoft\Windows\Temporary Internet Files\Content.Outlook\GQPA6TLT\2015-buick-lacrosse-model-overview-safety-938x528-GMBS14INS0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4167948"/>
            <a:ext cx="3960439" cy="25772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438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49"/>
            <a:ext cx="10045700" cy="50407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8" tIns="45713" rIns="91428" bIns="45713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76617" y="936098"/>
            <a:ext cx="7289008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70321" y="105101"/>
            <a:ext cx="7395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641" eaLnBrk="0" hangingPunct="0"/>
            <a:r>
              <a:rPr lang="ru-RU" sz="2400" i="1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Кооперативные ИТС</a:t>
            </a:r>
            <a:endParaRPr lang="ru-RU" sz="2400" i="1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347" y="4949652"/>
            <a:ext cx="92170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  <a:p>
            <a:r>
              <a:rPr lang="ru-RU" sz="1200" dirty="0" smtClean="0"/>
              <a:t>.</a:t>
            </a:r>
            <a:endParaRPr lang="ru-RU" sz="1200" dirty="0"/>
          </a:p>
          <a:p>
            <a:r>
              <a:rPr lang="ru-RU" dirty="0"/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59973" y="936098"/>
            <a:ext cx="5022850" cy="610167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Сформировываются уже и некоторые рекомендации по дислокации оборудования. Придорожные ИТС станции, как правило, устанавливаются на ключевых точках вдоль проезжей части: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</a:rPr>
              <a:t>примерно за 5-6 км до развязки, моста, эстакады и других опасных мест;</a:t>
            </a:r>
            <a:endParaRPr lang="ru-RU" dirty="0"/>
          </a:p>
          <a:p>
            <a:pPr marL="342900" lvl="0" indent="-342900" algn="just">
              <a:lnSpc>
                <a:spcPct val="150000"/>
              </a:lnSpc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</a:rPr>
              <a:t>в местах установки Табло и Знаков переменной информации;</a:t>
            </a:r>
            <a:endParaRPr lang="ru-RU" dirty="0"/>
          </a:p>
          <a:p>
            <a:pPr marL="342900" lvl="0" indent="-342900" algn="just">
              <a:lnSpc>
                <a:spcPct val="150000"/>
              </a:lnSpc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</a:rPr>
              <a:t>в районе установки дорожных знаков;</a:t>
            </a:r>
            <a:endParaRPr lang="ru-RU" dirty="0"/>
          </a:p>
          <a:p>
            <a:pPr marL="342900" lvl="0" indent="-342900" algn="just">
              <a:lnSpc>
                <a:spcPct val="150000"/>
              </a:lnSpc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</a:rPr>
              <a:t>в районе мест потенциально опасных при возникновении гололеда;</a:t>
            </a:r>
            <a:endParaRPr lang="ru-RU" dirty="0"/>
          </a:p>
          <a:p>
            <a:pPr marL="342900" lvl="0" indent="-342900" algn="just">
              <a:lnSpc>
                <a:spcPct val="150000"/>
              </a:lnSpc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</a:rPr>
              <a:t>в местах возникновения периодических заторовых ситуаций.</a:t>
            </a:r>
            <a:endParaRPr lang="ru-RU" dirty="0">
              <a:effectLst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4"/>
          <a:stretch>
            <a:fillRect/>
          </a:stretch>
        </p:blipFill>
        <p:spPr>
          <a:xfrm>
            <a:off x="6039011" y="1227657"/>
            <a:ext cx="3633126" cy="2959928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5"/>
          <a:stretch>
            <a:fillRect/>
          </a:stretch>
        </p:blipFill>
        <p:spPr>
          <a:xfrm>
            <a:off x="6039011" y="4356696"/>
            <a:ext cx="3664360" cy="268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3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49"/>
            <a:ext cx="10045700" cy="50407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8" tIns="45713" rIns="91428" bIns="45713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76617" y="936098"/>
            <a:ext cx="7289008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70321" y="105101"/>
            <a:ext cx="7395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641" eaLnBrk="0" hangingPunct="0"/>
            <a:r>
              <a:rPr lang="ru-RU" sz="2400" i="1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Кооперативные ИТС</a:t>
            </a:r>
            <a:endParaRPr lang="ru-RU" sz="2400" i="1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347" y="4949652"/>
            <a:ext cx="92170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  <a:p>
            <a:r>
              <a:rPr lang="ru-RU" sz="1200" dirty="0" smtClean="0"/>
              <a:t>.</a:t>
            </a:r>
            <a:endParaRPr lang="ru-RU" sz="1200" dirty="0"/>
          </a:p>
          <a:p>
            <a:r>
              <a:rPr lang="ru-RU" dirty="0"/>
              <a:t> </a:t>
            </a:r>
          </a:p>
        </p:txBody>
      </p:sp>
      <p:pic>
        <p:nvPicPr>
          <p:cNvPr id="9" name="Рисунок 8" descr="C:\Users\evstigneev_ia\AppData\Local\Microsoft\Windows\Temporary Internet Files\Content.Outlook\GQPA6TLT\Безымянный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514" y="1305431"/>
            <a:ext cx="6048672" cy="61901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00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2000896" y="1476375"/>
            <a:ext cx="7503688" cy="5258484"/>
          </a:xfrm>
          <a:prstGeom prst="rect">
            <a:avLst/>
          </a:prstGeom>
          <a:solidFill>
            <a:srgbClr val="FFE7E7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015" tIns="73015" rIns="73015" bIns="73015" rtlCol="0" anchor="ctr" anchorCtr="0"/>
          <a:lstStyle/>
          <a:p>
            <a:pPr marL="798502" indent="-347735" algn="just">
              <a:buAutoNum type="arabicPeriod"/>
            </a:pPr>
            <a:r>
              <a:rPr lang="ru-RU" sz="2400" b="1" dirty="0">
                <a:solidFill>
                  <a:schemeClr val="tx1"/>
                </a:solidFill>
              </a:rPr>
              <a:t>Система предназначенная для управления движением транспортных средств и пешеходных потоков на дорожной сети города или автомагистрали (ГОСТ 24.501-82).</a:t>
            </a:r>
          </a:p>
          <a:p>
            <a:pPr marL="798502" indent="-347735" algn="just">
              <a:buAutoNum type="arabicPeriod"/>
            </a:pPr>
            <a:endParaRPr lang="ru-RU" sz="2400" b="1" dirty="0">
              <a:solidFill>
                <a:schemeClr val="tx1"/>
              </a:solidFill>
            </a:endParaRPr>
          </a:p>
          <a:p>
            <a:pPr marL="798502" indent="-347735" algn="just">
              <a:buAutoNum type="arabicPeriod"/>
            </a:pPr>
            <a:r>
              <a:rPr lang="ru-RU" sz="2400" b="1" dirty="0">
                <a:solidFill>
                  <a:schemeClr val="tx1"/>
                </a:solidFill>
              </a:rPr>
              <a:t>Взаимосвязанный комплекс технических, программных и организационных мер, собирающих и обрабатывающих информацию о данных транспортных потоков и на основе этого оптимизирующих управление движением (Википедия).</a:t>
            </a: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Термин АСУ ДД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8" name="Пятиугольник 17"/>
          <p:cNvSpPr/>
          <p:nvPr/>
        </p:nvSpPr>
        <p:spPr>
          <a:xfrm>
            <a:off x="38531" y="2949864"/>
            <a:ext cx="1964171" cy="1739967"/>
          </a:xfrm>
          <a:prstGeom prst="homePlate">
            <a:avLst>
              <a:gd name="adj" fmla="val 16857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508" rIns="0" bIns="36508" rtlCol="0" anchor="ctr" anchorCtr="0"/>
          <a:lstStyle/>
          <a:p>
            <a:pPr algn="ctr">
              <a:lnSpc>
                <a:spcPts val="1724"/>
              </a:lnSpc>
            </a:pPr>
            <a:r>
              <a:rPr lang="ru-RU" sz="1623" b="1" dirty="0">
                <a:solidFill>
                  <a:schemeClr val="bg1"/>
                </a:solidFill>
              </a:rPr>
              <a:t>АСУ ДД</a:t>
            </a: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136043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49"/>
            <a:ext cx="10045700" cy="50407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8" tIns="45713" rIns="91428" bIns="45713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76617" y="936098"/>
            <a:ext cx="7289008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70321" y="105101"/>
            <a:ext cx="7395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641" eaLnBrk="0" hangingPunct="0"/>
            <a:r>
              <a:rPr lang="ru-RU" sz="2400" i="1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Кооперативные ИТС</a:t>
            </a:r>
            <a:endParaRPr lang="ru-RU" sz="2400" i="1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347" y="4949652"/>
            <a:ext cx="92170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  <a:p>
            <a:r>
              <a:rPr lang="ru-RU" sz="1200" dirty="0" smtClean="0"/>
              <a:t>.</a:t>
            </a:r>
            <a:endParaRPr lang="ru-RU" sz="1200" dirty="0"/>
          </a:p>
          <a:p>
            <a:r>
              <a:rPr lang="ru-RU" dirty="0"/>
              <a:t> 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29" y="566766"/>
            <a:ext cx="9347200" cy="37776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70321" y="4603403"/>
            <a:ext cx="935000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Радиосвязь ближнего действия в транспортной среде – один из важнейших компонентов интеллектуальных транспортных систем. Технология DSRC приобретает всё большее распространение в сфере транспортных коммуникаций. Это связано, прежде всего, с тем, что её применение позволяет существенно повысить безопасность, экономичность, комфортность поездок и перевозок на автомобильном транспорте.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74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49"/>
            <a:ext cx="10045700" cy="50407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8" tIns="45713" rIns="91428" bIns="45713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76617" y="936098"/>
            <a:ext cx="7289008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70321" y="105101"/>
            <a:ext cx="7395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641" eaLnBrk="0" hangingPunct="0"/>
            <a:r>
              <a:rPr lang="ru-RU" sz="2400" i="1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Кооперативные ИТС</a:t>
            </a:r>
            <a:endParaRPr lang="ru-RU" sz="2400" i="1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347" y="4949652"/>
            <a:ext cx="92170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  <a:p>
            <a:r>
              <a:rPr lang="ru-RU" sz="1200" dirty="0" smtClean="0"/>
              <a:t>.</a:t>
            </a:r>
            <a:endParaRPr lang="ru-RU" sz="1200" dirty="0"/>
          </a:p>
          <a:p>
            <a:r>
              <a:rPr lang="ru-RU" dirty="0"/>
              <a:t> 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4"/>
          <a:stretch>
            <a:fillRect/>
          </a:stretch>
        </p:blipFill>
        <p:spPr>
          <a:xfrm>
            <a:off x="270320" y="1255263"/>
            <a:ext cx="9577065" cy="591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8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49"/>
            <a:ext cx="10045700" cy="50407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8" tIns="45713" rIns="91428" bIns="45713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76617" y="936098"/>
            <a:ext cx="7289008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70321" y="105101"/>
            <a:ext cx="7395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641" eaLnBrk="0" hangingPunct="0"/>
            <a:r>
              <a:rPr lang="ru-RU" sz="2400" i="1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Кооперативные ИТС</a:t>
            </a:r>
            <a:endParaRPr lang="ru-RU" sz="2400" i="1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347" y="4949652"/>
            <a:ext cx="92170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  <a:p>
            <a:r>
              <a:rPr lang="ru-RU" sz="1200" dirty="0" smtClean="0"/>
              <a:t>.</a:t>
            </a:r>
            <a:endParaRPr lang="ru-RU" sz="1200" dirty="0"/>
          </a:p>
          <a:p>
            <a:r>
              <a:rPr lang="ru-RU" dirty="0"/>
              <a:t>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853311"/>
              </p:ext>
            </p:extLst>
          </p:nvPr>
        </p:nvGraphicFramePr>
        <p:xfrm>
          <a:off x="1782490" y="1471424"/>
          <a:ext cx="6984775" cy="56215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6673"/>
                <a:gridCol w="1396673"/>
                <a:gridCol w="1396673"/>
                <a:gridCol w="1397378"/>
                <a:gridCol w="1397378"/>
              </a:tblGrid>
              <a:tr h="77639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DSRC/WAVE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Wi-Fi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Сотовые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Мобильный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WiMAX5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157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скорость передачи данных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3 – 27 </a:t>
                      </a:r>
                      <a:r>
                        <a:rPr lang="en-US" sz="1400">
                          <a:effectLst/>
                        </a:rPr>
                        <a:t>M</a:t>
                      </a:r>
                      <a:r>
                        <a:rPr lang="ru-RU" sz="1400">
                          <a:effectLst/>
                        </a:rPr>
                        <a:t>бит/с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6 – 54 </a:t>
                      </a:r>
                      <a:r>
                        <a:rPr lang="en-US" sz="1400">
                          <a:effectLst/>
                        </a:rPr>
                        <a:t>M</a:t>
                      </a:r>
                      <a:r>
                        <a:rPr lang="ru-RU" sz="1400">
                          <a:effectLst/>
                        </a:rPr>
                        <a:t>бит/с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&lt; </a:t>
                      </a:r>
                      <a:r>
                        <a:rPr lang="ru-RU" sz="1400">
                          <a:effectLst/>
                        </a:rPr>
                        <a:t>2 </a:t>
                      </a:r>
                      <a:r>
                        <a:rPr lang="en-US" sz="1400">
                          <a:effectLst/>
                        </a:rPr>
                        <a:t>M</a:t>
                      </a:r>
                      <a:r>
                        <a:rPr lang="ru-RU" sz="1400">
                          <a:effectLst/>
                        </a:rPr>
                        <a:t>бит/с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1 – </a:t>
                      </a:r>
                      <a:r>
                        <a:rPr lang="en-US" sz="1400">
                          <a:effectLst/>
                        </a:rPr>
                        <a:t>32 M</a:t>
                      </a:r>
                      <a:r>
                        <a:rPr lang="ru-RU" sz="1400">
                          <a:effectLst/>
                        </a:rPr>
                        <a:t>бит/с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365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латентность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&lt; 50 </a:t>
                      </a:r>
                      <a:r>
                        <a:rPr lang="ru-RU" sz="1400">
                          <a:effectLst/>
                        </a:rPr>
                        <a:t>мс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секунды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секунды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3053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дальность действия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&lt; 1</a:t>
                      </a:r>
                      <a:r>
                        <a:rPr lang="ru-RU" sz="1400">
                          <a:effectLst/>
                        </a:rPr>
                        <a:t>км</a:t>
                      </a:r>
                      <a:r>
                        <a:rPr lang="en-US" sz="1400">
                          <a:effectLst/>
                        </a:rPr>
                        <a:t>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&lt; 1</a:t>
                      </a:r>
                      <a:r>
                        <a:rPr lang="ru-RU" sz="1400" dirty="0">
                          <a:effectLst/>
                        </a:rPr>
                        <a:t>00 м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&lt; 10 </a:t>
                      </a:r>
                      <a:r>
                        <a:rPr lang="ru-RU" sz="1400">
                          <a:effectLst/>
                        </a:rPr>
                        <a:t>км</a:t>
                      </a:r>
                      <a:r>
                        <a:rPr lang="en-US" sz="1400">
                          <a:effectLst/>
                        </a:rPr>
                        <a:t>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&lt; 15 </a:t>
                      </a:r>
                      <a:r>
                        <a:rPr lang="ru-RU" sz="1400">
                          <a:effectLst/>
                        </a:rPr>
                        <a:t>км</a:t>
                      </a:r>
                      <a:r>
                        <a:rPr lang="en-US" sz="1400">
                          <a:effectLst/>
                        </a:rPr>
                        <a:t>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365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мобильность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&lt; 250 </a:t>
                      </a:r>
                      <a:r>
                        <a:rPr lang="ru-RU" sz="1400">
                          <a:effectLst/>
                        </a:rPr>
                        <a:t>км</a:t>
                      </a:r>
                      <a:r>
                        <a:rPr lang="en-US" sz="1400">
                          <a:effectLst/>
                        </a:rPr>
                        <a:t>/</a:t>
                      </a:r>
                      <a:r>
                        <a:rPr lang="ru-RU" sz="1400">
                          <a:effectLst/>
                        </a:rPr>
                        <a:t>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&lt; 20 </a:t>
                      </a:r>
                      <a:r>
                        <a:rPr lang="ru-RU" sz="1400">
                          <a:effectLst/>
                        </a:rPr>
                        <a:t>км</a:t>
                      </a:r>
                      <a:r>
                        <a:rPr lang="en-US" sz="1400">
                          <a:effectLst/>
                        </a:rPr>
                        <a:t>/</a:t>
                      </a:r>
                      <a:r>
                        <a:rPr lang="ru-RU" sz="1400">
                          <a:effectLst/>
                        </a:rPr>
                        <a:t>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&gt; 250 </a:t>
                      </a:r>
                      <a:r>
                        <a:rPr lang="ru-RU" sz="1400">
                          <a:effectLst/>
                        </a:rPr>
                        <a:t>км</a:t>
                      </a:r>
                      <a:r>
                        <a:rPr lang="en-US" sz="1400">
                          <a:effectLst/>
                        </a:rPr>
                        <a:t>/</a:t>
                      </a:r>
                      <a:r>
                        <a:rPr lang="ru-RU" sz="1400">
                          <a:effectLst/>
                        </a:rPr>
                        <a:t>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&gt; 250 </a:t>
                      </a:r>
                      <a:r>
                        <a:rPr lang="ru-RU" sz="1400">
                          <a:effectLst/>
                        </a:rPr>
                        <a:t>км</a:t>
                      </a:r>
                      <a:r>
                        <a:rPr lang="en-US" sz="1400">
                          <a:effectLst/>
                        </a:rPr>
                        <a:t>/</a:t>
                      </a:r>
                      <a:r>
                        <a:rPr lang="ru-RU" sz="1400">
                          <a:effectLst/>
                        </a:rPr>
                        <a:t>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6157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номинальная пропускная</a:t>
                      </a:r>
                      <a:endParaRPr lang="ru-RU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способность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10 M</a:t>
                      </a:r>
                      <a:r>
                        <a:rPr lang="ru-RU" sz="1400">
                          <a:effectLst/>
                        </a:rPr>
                        <a:t>Гц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 M</a:t>
                      </a:r>
                      <a:r>
                        <a:rPr lang="ru-RU" sz="1400">
                          <a:effectLst/>
                        </a:rPr>
                        <a:t>Гц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&lt; 3 M</a:t>
                      </a:r>
                      <a:r>
                        <a:rPr lang="ru-RU" sz="1400">
                          <a:effectLst/>
                        </a:rPr>
                        <a:t>Гц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&lt; 10 M</a:t>
                      </a:r>
                      <a:r>
                        <a:rPr lang="ru-RU" sz="1400">
                          <a:effectLst/>
                        </a:rPr>
                        <a:t>Гц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7639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частоты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r>
                        <a:rPr lang="en-US" sz="1400">
                          <a:effectLst/>
                        </a:rPr>
                        <a:t>,</a:t>
                      </a:r>
                      <a:r>
                        <a:rPr lang="ru-RU" sz="1400">
                          <a:effectLst/>
                        </a:rPr>
                        <a:t>875</a:t>
                      </a:r>
                      <a:r>
                        <a:rPr lang="en-US" sz="1400">
                          <a:effectLst/>
                        </a:rPr>
                        <a:t> -</a:t>
                      </a:r>
                      <a:r>
                        <a:rPr lang="ru-RU" sz="1400">
                          <a:effectLst/>
                        </a:rPr>
                        <a:t> 5,925 ГГц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2,4 </a:t>
                      </a:r>
                      <a:r>
                        <a:rPr lang="ru-RU" sz="1400">
                          <a:effectLst/>
                        </a:rPr>
                        <a:t>ГГц</a:t>
                      </a:r>
                      <a:r>
                        <a:rPr lang="en-US" sz="1400">
                          <a:effectLst/>
                        </a:rPr>
                        <a:t>,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5,2 </a:t>
                      </a:r>
                      <a:r>
                        <a:rPr lang="ru-RU" sz="1400">
                          <a:effectLst/>
                        </a:rPr>
                        <a:t>ГГц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800 </a:t>
                      </a:r>
                      <a:r>
                        <a:rPr lang="en-US" sz="1400">
                          <a:effectLst/>
                        </a:rPr>
                        <a:t>M</a:t>
                      </a:r>
                      <a:r>
                        <a:rPr lang="ru-RU" sz="1400">
                          <a:effectLst/>
                        </a:rPr>
                        <a:t>Гц</a:t>
                      </a:r>
                      <a:r>
                        <a:rPr lang="en-US" sz="1400">
                          <a:effectLst/>
                        </a:rPr>
                        <a:t>,  </a:t>
                      </a:r>
                      <a:r>
                        <a:rPr lang="ru-RU" sz="1400">
                          <a:effectLst/>
                        </a:rPr>
                        <a:t>           </a:t>
                      </a:r>
                      <a:r>
                        <a:rPr lang="en-US" sz="1400">
                          <a:effectLst/>
                        </a:rPr>
                        <a:t>1,9 </a:t>
                      </a:r>
                      <a:r>
                        <a:rPr lang="ru-RU" sz="1400">
                          <a:effectLst/>
                        </a:rPr>
                        <a:t>ГГц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2,5 </a:t>
                      </a:r>
                      <a:r>
                        <a:rPr lang="ru-RU" sz="1400">
                          <a:effectLst/>
                        </a:rPr>
                        <a:t>ГГц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365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стандарт </a:t>
                      </a:r>
                      <a:r>
                        <a:rPr lang="en-US" sz="1400">
                          <a:effectLst/>
                        </a:rPr>
                        <a:t>IEEE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802.11p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802.11</a:t>
                      </a:r>
                      <a:r>
                        <a:rPr lang="en-US" sz="1400">
                          <a:effectLst/>
                        </a:rPr>
                        <a:t>a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ru-RU" sz="1400" dirty="0">
                          <a:effectLst/>
                        </a:rPr>
                        <a:t>802.11е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142530" y="1170123"/>
            <a:ext cx="64186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Сравнение DSRC/WAVE c возможностями других беспроводных технологий.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39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49"/>
            <a:ext cx="10045700" cy="50407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8" tIns="45713" rIns="91428" bIns="45713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76617" y="936098"/>
            <a:ext cx="7289008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70321" y="105101"/>
            <a:ext cx="7395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641" eaLnBrk="0" hangingPunct="0"/>
            <a:r>
              <a:rPr lang="ru-RU" sz="2400" i="1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Кооперативные ИТС</a:t>
            </a:r>
            <a:endParaRPr lang="ru-RU" sz="2400" i="1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347" y="4949652"/>
            <a:ext cx="92170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  <a:p>
            <a:r>
              <a:rPr lang="ru-RU" sz="1200" dirty="0" smtClean="0"/>
              <a:t>.</a:t>
            </a:r>
            <a:endParaRPr lang="ru-RU" sz="1200" dirty="0"/>
          </a:p>
          <a:p>
            <a:r>
              <a:rPr lang="ru-RU" dirty="0"/>
              <a:t> </a:t>
            </a:r>
          </a:p>
        </p:txBody>
      </p:sp>
      <p:pic>
        <p:nvPicPr>
          <p:cNvPr id="9" name="Рисунок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2" y="1411198"/>
            <a:ext cx="4720460" cy="374441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846766" y="1116335"/>
            <a:ext cx="5022850" cy="62247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2011 году вышло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решение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ГКРЧ за № 11-11-01-2 «О выделении полосы радиочастот 5855 - 5925 МГц для радиоэлектронных средств интеллектуальных систем на транспорте (ITS)».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...2. Выделить полосу радиочастот 5855 - 5925 МГц для разработки, производства и модернизации юридическими и физическими лицами РЭС интеллектуальных систем на транспорте (ITS) без оформления отдельных решений ГКРЧ для каждого конкретного типа РЭС при условии, что основные технические характеристики разрабатываемых, производимых и модернизируемых РЭС соответствуют основным техническим характеристикам, указанным в приложении к настоящему решению ГКРЧ (не приводится).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Выделить полосу радиочастот 5855 - 5925 МГц для применения юридическими и физическими лицами придорожных и автомобильных РЭС интеллектуальных систем на транспорте (ITS) без оформления отдельных решений </a:t>
            </a: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ГКРЧ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97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49"/>
            <a:ext cx="10045700" cy="50407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8" tIns="45713" rIns="91428" bIns="45713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76617" y="936098"/>
            <a:ext cx="7289008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70321" y="105101"/>
            <a:ext cx="7395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641" eaLnBrk="0" hangingPunct="0"/>
            <a:endParaRPr lang="ru-RU" sz="2400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0320" y="105101"/>
            <a:ext cx="7395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Внедрение новых технологий в проектировании ИТС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4635" y="6084887"/>
            <a:ext cx="949959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- </a:t>
            </a:r>
            <a:r>
              <a:rPr lang="ru-RU" dirty="0"/>
              <a:t>переработка проектов Технических заданий на создание (развитие) </a:t>
            </a:r>
            <a:r>
              <a:rPr lang="ru-RU" dirty="0" smtClean="0"/>
              <a:t>ИТС;</a:t>
            </a:r>
            <a:endParaRPr lang="ru-RU" dirty="0"/>
          </a:p>
          <a:p>
            <a:r>
              <a:rPr lang="ru-RU" dirty="0"/>
              <a:t>- разработка Требований к проведению микро-макро моделирования при разработке </a:t>
            </a:r>
            <a:r>
              <a:rPr lang="ru-RU" dirty="0" smtClean="0"/>
              <a:t>ИТС.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1008" y="4932759"/>
            <a:ext cx="9483217" cy="923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Уход </a:t>
            </a:r>
            <a:r>
              <a:rPr lang="ru-RU" dirty="0"/>
              <a:t>от субъективного мнения отдельного проектировщика  или эксперта в части необходимости создания отдельных элементов ИТС в целом и объему их внедрения на отдельных участках автомобильных дорог.</a:t>
            </a:r>
          </a:p>
        </p:txBody>
      </p:sp>
      <p:cxnSp>
        <p:nvCxnSpPr>
          <p:cNvPr id="10" name="Прямая со стрелкой 9"/>
          <p:cNvCxnSpPr>
            <a:stCxn id="25" idx="2"/>
            <a:endCxn id="9" idx="0"/>
          </p:cNvCxnSpPr>
          <p:nvPr/>
        </p:nvCxnSpPr>
        <p:spPr>
          <a:xfrm flipH="1">
            <a:off x="5062617" y="4648795"/>
            <a:ext cx="1881" cy="283964"/>
          </a:xfrm>
          <a:prstGeom prst="straightConnector1">
            <a:avLst/>
          </a:prstGeom>
          <a:ln w="508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5062617" y="5856089"/>
            <a:ext cx="3763" cy="276994"/>
          </a:xfrm>
          <a:prstGeom prst="straightConnector1">
            <a:avLst/>
          </a:prstGeom>
          <a:ln w="508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31624" y="970263"/>
            <a:ext cx="7067490" cy="12618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Независимо 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типа и количества внедряемых подсистем ИТС, опыт показывает, что любая система управления движением – это только надстройка на правильно спланированную и сформированную дорожно-транспортную инфраструктуру. Если дорожная  инфраструктура не прошла этап полноценного детализированного комплексного транспортного планирования с учетом перспективы развития, то никакая даже самая современная система (сервис) ИТС не сможет полностью реализовывать свой потенциал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2889" y="2340471"/>
            <a:ext cx="9483217" cy="23083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/>
              <a:t>Внедрение </a:t>
            </a:r>
            <a:r>
              <a:rPr lang="ru-RU" dirty="0"/>
              <a:t>практики применения  средств транспортного макро- и микро-моделирования при разработке алгоритмов управления дорожным движением,  а также определения в дальнейшем для реализации наиболее оптимальных мест дислокации периферийного оборудования ИТС (данное направление утверждено Распоряжением ГК «АВТОДОР» №ПТ-48-р от 29 мая 2014г «Перечень современных технологий для внесения в технические задания на проектирование строительства, реконструкции, капитального ремонта и ремонта автомобильных дорог Государственной компании «Российские автомобильные дороги» и искусственные сооружения на них»).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625" y="1008740"/>
            <a:ext cx="2138600" cy="121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07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49"/>
            <a:ext cx="10045700" cy="50407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8" tIns="45713" rIns="91428" bIns="45713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76617" y="936098"/>
            <a:ext cx="7289008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70321" y="105101"/>
            <a:ext cx="7395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641" eaLnBrk="0" hangingPunct="0"/>
            <a:endParaRPr lang="ru-RU" sz="2400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0320" y="105101"/>
            <a:ext cx="7585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Разработка нормативно-правовых документов </a:t>
            </a:r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</a:t>
            </a:r>
          </a:p>
          <a:p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dirty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области ИТС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0320" y="1188343"/>
            <a:ext cx="9433050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Объединение 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действий в области развития интеллектуальной транспортной системы на автомобильных дорогах ГК 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«АВТОДОР» 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единое целое, проведение анализа существующего уровня развития ИТС (АСУДД), определение основных методологических подходов и принципов развития ИТС на ближайшие годы и разработка единой программы развития ИТС на пятилетний период.</a:t>
            </a:r>
          </a:p>
          <a:p>
            <a:pPr algn="just"/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</a:t>
            </a:r>
            <a:r>
              <a:rPr lang="ru-R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Концепции развития ИТС 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Государственной компании «АВТОДОР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0321" y="2412479"/>
            <a:ext cx="6192689" cy="233910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	</a:t>
            </a:r>
            <a:r>
              <a:rPr lang="ru-R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и внедрение «Верхнего уровня» ИТС </a:t>
            </a:r>
            <a:r>
              <a:rPr lang="ru-RU" sz="1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базе Ситуационного центра Государственной компании.</a:t>
            </a:r>
          </a:p>
          <a:p>
            <a:pPr lvl="0" algn="just"/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состав «Верхнего уровня» ИТС </a:t>
            </a:r>
            <a:r>
              <a:rPr lang="ru-RU" sz="12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будут </a:t>
            </a:r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входить минимум следующие блоки:</a:t>
            </a:r>
          </a:p>
          <a:p>
            <a:pPr lvl="0" algn="just"/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	блок единой системы информационно - аналитических сервисов ИТС</a:t>
            </a:r>
          </a:p>
          <a:p>
            <a:pPr lvl="0" algn="just"/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	блок систем поддержки принятия решений:</a:t>
            </a:r>
          </a:p>
          <a:p>
            <a:pPr lvl="0" algn="just"/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	блок взаимодействия со смежными с ИТС системами ГК </a:t>
            </a:r>
            <a:r>
              <a:rPr lang="ru-RU" sz="12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«АВТОДОР»;</a:t>
            </a:r>
            <a:endParaRPr lang="ru-RU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	блок взаимодействия со смежными системами других ведомств (ЦУДД городов, РЖД, Аэропорты, морские и речные вокзалы и т.п.); </a:t>
            </a:r>
          </a:p>
          <a:p>
            <a:pPr lvl="0" algn="just"/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	блок взаимодействия с федеральными и городскими службами (МВД, МО, МЧС, ФСО и др.); </a:t>
            </a:r>
          </a:p>
          <a:p>
            <a:pPr lvl="0" algn="just"/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	блок взаимодействия со средствами массовой информации. </a:t>
            </a:r>
          </a:p>
          <a:p>
            <a:pPr lvl="0" algn="just"/>
            <a:endParaRPr lang="ru-RU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4932" y="4932759"/>
            <a:ext cx="9433050" cy="67710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внедрение 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Комплекса телекоммуникационных сервисных услуг для нужд ГК 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«АВТОДОР» 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для всех участников дорожного движения.</a:t>
            </a:r>
          </a:p>
          <a:p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</a:t>
            </a:r>
            <a:r>
              <a:rPr lang="ru-R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«Плана мероприятий по развитию инфотелекоммуникационных сервисов ИТС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».</a:t>
            </a:r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825" y="5796855"/>
            <a:ext cx="9433050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внедрение 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прикладных </a:t>
            </a:r>
            <a:r>
              <a:rPr lang="ru-R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СТО в области ИТС 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нужд ГК 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«АВТОДОР». 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7343" y="6422379"/>
            <a:ext cx="943304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Содержание в работоспособном состоянии ИТС</a:t>
            </a:r>
            <a:r>
              <a:rPr lang="ru-RU" dirty="0" smtClean="0"/>
              <a:t>. </a:t>
            </a:r>
            <a:r>
              <a:rPr lang="ru-R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зработка СТО и Регламентов в области содержания ИТС. </a:t>
            </a:r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43806" y="2412480"/>
            <a:ext cx="2674176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8890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49"/>
            <a:ext cx="10045700" cy="50407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8" tIns="45713" rIns="91428" bIns="45713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76617" y="936098"/>
            <a:ext cx="7289008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376616" y="199997"/>
            <a:ext cx="70945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641" eaLnBrk="0" hangingPunct="0"/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Основные мероприятия по развитию ИТС. </a:t>
            </a:r>
            <a:r>
              <a:rPr lang="en-US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Часть</a:t>
            </a:r>
            <a:r>
              <a:rPr lang="en-US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en-US" sz="2400" dirty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sz="2400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663093"/>
              </p:ext>
            </p:extLst>
          </p:nvPr>
        </p:nvGraphicFramePr>
        <p:xfrm>
          <a:off x="376617" y="1044327"/>
          <a:ext cx="9254745" cy="5489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777"/>
                <a:gridCol w="6912767"/>
                <a:gridCol w="1800201"/>
              </a:tblGrid>
              <a:tr h="5220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№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п</a:t>
                      </a:r>
                      <a:r>
                        <a:rPr lang="en-US" sz="1400" baseline="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</a:t>
                      </a:r>
                      <a:endParaRPr lang="ru-RU" sz="14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EB892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Мероприятие</a:t>
                      </a:r>
                      <a:endParaRPr lang="ru-RU" sz="14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EB892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Срок</a:t>
                      </a:r>
                      <a:endParaRPr lang="ru-RU" sz="14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EB8921"/>
                    </a:solidFill>
                  </a:tcPr>
                </a:tc>
              </a:tr>
              <a:tr h="522058">
                <a:tc>
                  <a:txBody>
                    <a:bodyPr/>
                    <a:lstStyle/>
                    <a:p>
                      <a:pPr marL="0" algn="ctr" defTabSz="1005884" rtl="0" eaLnBrk="1" latinLnBrk="0" hangingPunct="1"/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400" b="0" kern="12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Переработка проектов Технических заданий на создание (развитие) ИТС.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5884" rtl="0" eaLnBrk="1" latinLnBrk="0" hangingPunct="1"/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2015г</a:t>
                      </a:r>
                      <a:endParaRPr lang="ru-RU" sz="1400" b="0" kern="12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40060">
                <a:tc>
                  <a:txBody>
                    <a:bodyPr/>
                    <a:lstStyle/>
                    <a:p>
                      <a:pPr marL="0" algn="ctr" defTabSz="1005884" rtl="0" eaLnBrk="1" latinLnBrk="0" hangingPunct="1"/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ru-RU" sz="1400" b="0" kern="12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1005884" rtl="0" eaLnBrk="1" latinLnBrk="0" hangingPunct="1"/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Разработка Требований к проведению микро-макро моделирования при разработке ИТС.</a:t>
                      </a:r>
                      <a:endParaRPr lang="ru-RU" sz="1400" b="0" kern="12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5884" rtl="0" eaLnBrk="1" latinLnBrk="0" hangingPunct="1"/>
                      <a:r>
                        <a:rPr lang="en-US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</a:t>
                      </a: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6г.</a:t>
                      </a:r>
                      <a:endParaRPr lang="ru-RU" sz="1400" b="0" kern="12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22058">
                <a:tc>
                  <a:txBody>
                    <a:bodyPr/>
                    <a:lstStyle/>
                    <a:p>
                      <a:pPr marL="0" algn="ctr" defTabSz="1005884" rtl="0" eaLnBrk="1" latinLnBrk="0" hangingPunct="1"/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1400" b="0" kern="12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 </a:t>
                      </a: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Разработка Концепции ИТС Государственной</a:t>
                      </a:r>
                      <a:r>
                        <a:rPr lang="ru-RU" sz="1400" b="0" kern="1200" baseline="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компании</a:t>
                      </a: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«АВТОДОР</a:t>
                      </a:r>
                      <a:r>
                        <a:rPr lang="en-US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</a:t>
                      </a: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endParaRPr lang="ru-RU" sz="1400" b="0" kern="12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5884" rtl="0" eaLnBrk="1" latinLnBrk="0" hangingPunct="1"/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2014-</a:t>
                      </a:r>
                      <a:r>
                        <a:rPr lang="en-US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2015</a:t>
                      </a: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гг.</a:t>
                      </a:r>
                      <a:endParaRPr lang="ru-RU" sz="1400" b="0" kern="12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22058">
                <a:tc>
                  <a:txBody>
                    <a:bodyPr/>
                    <a:lstStyle/>
                    <a:p>
                      <a:pPr marL="0" algn="ctr" defTabSz="1005884" rtl="0" eaLnBrk="1" latinLnBrk="0" hangingPunct="1"/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ru-RU" sz="1400" b="0" kern="12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Разработка</a:t>
                      </a:r>
                      <a:r>
                        <a:rPr lang="ru-RU" sz="1400" b="0" kern="1200" baseline="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«</a:t>
                      </a: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Плана мероприятий по развитию «Верхнего уровня» ИТС Государственной компании «АВТОДОР»»</a:t>
                      </a:r>
                      <a:r>
                        <a:rPr lang="en-US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включающего</a:t>
                      </a:r>
                      <a:r>
                        <a:rPr lang="en-US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в том числе</a:t>
                      </a:r>
                      <a:r>
                        <a:rPr lang="en-US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следующие работы</a:t>
                      </a:r>
                      <a:r>
                        <a:rPr lang="en-US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</a:t>
                      </a:r>
                    </a:p>
                    <a:p>
                      <a:pPr marL="285750" indent="-285750" algn="just" defTabSz="1005884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Разработка регламентов взаимодействия информационных систем Ситуационного центра с внешними информационно-аналитическими системами</a:t>
                      </a:r>
                      <a:r>
                        <a:rPr lang="en-US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;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Разработка архитектуры и модели интеграционного взаимодействия информационных систем, в том числе общей интегрирующей системы ИТС Государственной компании «АВТОДОР»</a:t>
                      </a:r>
                      <a:r>
                        <a:rPr lang="en-US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;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Разработка проекта СТО «Регламент взаимодействия Локальных центров управления дорожным движением с Ситуационным центром Государственной компании «АВТОДОР». </a:t>
                      </a:r>
                      <a:endParaRPr lang="en-US" sz="1400" b="0" kern="1200" dirty="0" smtClean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ru-RU" sz="1400" b="0" kern="1200" dirty="0" smtClean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algn="l" defTabSz="1005884" rtl="0" eaLnBrk="1" latinLnBrk="0" hangingPunct="1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Поэтапное внедрение. 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5884" rtl="0" eaLnBrk="1" latinLnBrk="0" hangingPunct="1"/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2015-2016гг.</a:t>
                      </a:r>
                      <a:endParaRPr lang="ru-RU" sz="1400" b="0" kern="12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831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49"/>
            <a:ext cx="10045700" cy="50407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8" tIns="45713" rIns="91428" bIns="45713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76617" y="936098"/>
            <a:ext cx="7289008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376616" y="199997"/>
            <a:ext cx="70945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641" eaLnBrk="0" hangingPunct="0"/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Основные мероприятия по развитию ИТС.</a:t>
            </a:r>
            <a:r>
              <a:rPr lang="en-US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Часть</a:t>
            </a:r>
            <a:r>
              <a:rPr lang="en-US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en-US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sz="2400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883282"/>
              </p:ext>
            </p:extLst>
          </p:nvPr>
        </p:nvGraphicFramePr>
        <p:xfrm>
          <a:off x="376617" y="1044327"/>
          <a:ext cx="9254745" cy="6252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777"/>
                <a:gridCol w="6912767"/>
                <a:gridCol w="1800201"/>
              </a:tblGrid>
              <a:tr h="5220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№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п</a:t>
                      </a:r>
                      <a:r>
                        <a:rPr lang="en-US" sz="1400" baseline="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</a:t>
                      </a:r>
                      <a:endParaRPr lang="ru-RU" sz="14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EB892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Мероприятие</a:t>
                      </a:r>
                      <a:endParaRPr lang="ru-RU" sz="14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EB892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Срок</a:t>
                      </a:r>
                      <a:endParaRPr lang="ru-RU" sz="14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EB8921"/>
                    </a:solidFill>
                  </a:tcPr>
                </a:tc>
              </a:tr>
              <a:tr h="522058">
                <a:tc>
                  <a:txBody>
                    <a:bodyPr/>
                    <a:lstStyle/>
                    <a:p>
                      <a:pPr marL="0" algn="ctr" defTabSz="1005884" rtl="0" eaLnBrk="1" latinLnBrk="0" hangingPunct="1"/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ru-RU" sz="1400" b="0" kern="12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005884" rtl="0" eaLnBrk="1" latinLnBrk="0" hangingPunct="1"/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Разработка «Плана мероприятий по развитию инфотелекоммуникационных сервисов ИТС ГК «АВТОДОР»»</a:t>
                      </a:r>
                      <a:r>
                        <a:rPr lang="en-US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включающего, в том числе, следующие работы:</a:t>
                      </a:r>
                    </a:p>
                    <a:p>
                      <a:pPr marL="285750" indent="-285750" algn="just" defTabSz="1005884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Разработка Генеральной схемы комплекса инфотелекоммуникационных систем автомобильных дорог Государственной компании «АВТОДОР»</a:t>
                      </a:r>
                      <a:r>
                        <a:rPr lang="en-US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;</a:t>
                      </a:r>
                    </a:p>
                    <a:p>
                      <a:pPr marL="285750" indent="-285750" algn="just" defTabSz="1005884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Разработка Регламента навигационно-информационного обеспечения участников дорожного движения на автомобильных дорогах Государственной компании «АВТОДОР» посредством и радио и интернет вещания.</a:t>
                      </a:r>
                      <a:endParaRPr lang="en-US" sz="1400" b="0" kern="1200" dirty="0" smtClean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algn="l" defTabSz="1005884" rtl="0" eaLnBrk="1" latinLnBrk="0" hangingPunct="1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Поэтапное внедрение.</a:t>
                      </a:r>
                      <a:endParaRPr lang="ru-RU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5884" rtl="0" eaLnBrk="1" latinLnBrk="0" hangingPunct="1"/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2015-2016гг.</a:t>
                      </a:r>
                      <a:endParaRPr lang="ru-RU" sz="1400" b="0" kern="12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22058">
                <a:tc>
                  <a:txBody>
                    <a:bodyPr/>
                    <a:lstStyle/>
                    <a:p>
                      <a:pPr marL="0" algn="ctr" defTabSz="1005884" rtl="0" eaLnBrk="1" latinLnBrk="0" hangingPunct="1"/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ru-RU" sz="1400" b="0" kern="12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1005884" rtl="0" eaLnBrk="1" latinLnBrk="0" hangingPunct="1"/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Разработка и внедрение прикладных СТО в области ИТС для нужд Государственной компании «АВТОДОР» включающего, в том числе, следующие работы</a:t>
                      </a:r>
                      <a:r>
                        <a:rPr lang="en-US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</a:t>
                      </a:r>
                      <a:endParaRPr lang="ru-RU" sz="1400" b="0" kern="1200" dirty="0" smtClean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285750" indent="-285750" algn="just" defTabSz="1005884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Разработка проекта СТО АВТОДОР «Требования к проектированию и строительству пунктов и систем взимания платы на автомобильных дорогах Государственной компании «АВТОДОР»;</a:t>
                      </a:r>
                    </a:p>
                    <a:p>
                      <a:pPr marL="285750" indent="-285750" algn="just" defTabSz="1005884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Разработка проекта СТО АВТОДОР «Требования к проектированию и строительству  подсистемы ИТС</a:t>
                      </a:r>
                      <a:r>
                        <a:rPr lang="ru-RU" sz="1400" b="0" kern="1200" baseline="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«И</a:t>
                      </a: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нформирование участников дорожного движения» на автомобильных дорогах Государственной компании «АВТОДОР»;</a:t>
                      </a:r>
                    </a:p>
                    <a:p>
                      <a:pPr marL="285750" indent="-285750" algn="just" defTabSz="1005884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Разработка проекта СТО АВТОДОР «Требования к проектированию и строительству  подсистемы ИТС «Мониторинг параметров транспортных потоков» на автомобильных дорогах Государственной компании «АВТОДОР»;</a:t>
                      </a:r>
                    </a:p>
                    <a:p>
                      <a:pPr marL="285750" indent="-285750" algn="just" defTabSz="1005884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Разработка проекта СТО АВТОДОР «Требования к проектированию и строительству  подсистемы ИТС «Видеонаблюдение» на автомобильных дорогах Государственной компании «АВТОДОР».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5884" rtl="0" eaLnBrk="1" latinLnBrk="0" hangingPunct="1"/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2015-2016гг.</a:t>
                      </a:r>
                      <a:endParaRPr lang="ru-RU" sz="1400" b="0" kern="12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912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49"/>
            <a:ext cx="10045700" cy="50407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8" tIns="45713" rIns="91428" bIns="45713" anchor="ctr"/>
          <a:lstStyle/>
          <a:p>
            <a:pPr algn="ctr"/>
            <a:endParaRPr lang="en-US" sz="900" dirty="0">
              <a:solidFill>
                <a:srgbClr val="45545F"/>
              </a:solidFill>
              <a:latin typeface="Calibri" pitchFamily="34" charset="0"/>
            </a:endParaRP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76617" y="936098"/>
            <a:ext cx="7289008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376616" y="199997"/>
            <a:ext cx="7094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641" eaLnBrk="0" hangingPunct="0"/>
            <a:r>
              <a:rPr lang="ru-RU" sz="240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Пожелания автора</a:t>
            </a:r>
            <a:endParaRPr lang="ru-RU" sz="2400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2548" y="1044327"/>
            <a:ext cx="9182738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3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 информации из Всемирного доклада о предотвращении ДТП (2009 г): «Каждый год в ДТП прогибают около 1,2 млн человек и около 20–50 млн получают травмы и становятся инвалидами…</a:t>
            </a:r>
            <a:endParaRPr 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3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Ущерб от ДТП составляет 1–1,5% объема ВВП в странах с низким и средним уровнем дохода и 2% объема ВВП в странах с высоким уровнем дохода». Не смотря на то, что Россия не относится к странам с высоким уровнем дохода, ущерб от ДТП в ней равен 2% объема ВВП. И это не считая потерь из-за ежедневных пробок и убытков из-за сожженного впустую топлива. </a:t>
            </a:r>
            <a:endParaRPr 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3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принцип при решении задачи: нужна ли данная система или нет – простой: приносит она в этот мир хоть немного радости жизни или нет?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пасет ли она хоть одного человека? Поможет ли она в трудную минуту?</a:t>
            </a:r>
            <a:endParaRPr lang="ru-RU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30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E85BFA-282B-4743-AFD1-560C1C4BA480}" type="slidenum">
              <a:rPr lang="ru-RU" smtClean="0"/>
              <a:pPr>
                <a:defRPr/>
              </a:pPr>
              <a:t>89</a:t>
            </a:fld>
            <a:endParaRPr lang="ru-RU"/>
          </a:p>
        </p:txBody>
      </p:sp>
      <p:sp>
        <p:nvSpPr>
          <p:cNvPr id="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50"/>
            <a:ext cx="10045700" cy="50407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16" tIns="45707" rIns="91416" bIns="45707" anchor="ctr"/>
          <a:lstStyle/>
          <a:p>
            <a:pPr algn="ctr"/>
            <a:endParaRPr lang="en-US" sz="900" dirty="0">
              <a:solidFill>
                <a:srgbClr val="45545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45700" cy="78850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86747" y="288937"/>
            <a:ext cx="584454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видел пьяниц с мудрыми глазами </a:t>
            </a:r>
            <a:b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падших женщин с ликом чистоты. </a:t>
            </a:r>
            <a:b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знаю сильных, что взахлёб рыдали </a:t>
            </a:r>
            <a:b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слабых, что несут кресты. </a:t>
            </a:r>
            <a:b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осуждай за то, в чём не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уверен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обещай, если решил солгать. </a:t>
            </a:r>
            <a:b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проверяй, когда уже доверил! </a:t>
            </a:r>
            <a:b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не дари, планируя отнять. </a:t>
            </a:r>
            <a:b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Молись тогда, когда реально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веришь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Живи лишь с тем, кого ты любишь сам. </a:t>
            </a:r>
            <a:b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Гони всех тех, кого ты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ненавидишь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доверяй глазам, а не пустым словам.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Robin-Butterfield---Sumerki-Muzyka-dlya-meditaciiРdeal_no-podhodit-dlya-polnoy-relaksacii-pered-gryaduschim-snom(muzofon.com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1816" y="6734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4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2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277558" y="978243"/>
            <a:ext cx="9500047" cy="5437610"/>
          </a:xfrm>
          <a:prstGeom prst="rect">
            <a:avLst/>
          </a:prstGeom>
          <a:solidFill>
            <a:srgbClr val="FFE7E7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015" tIns="73015" rIns="73015" bIns="73015" rtlCol="0" anchor="ctr" anchorCtr="0"/>
          <a:lstStyle/>
          <a:p>
            <a:pPr marL="798502" indent="-347735">
              <a:buAutoNum type="arabicPeriod"/>
            </a:pPr>
            <a:r>
              <a:rPr lang="ru-RU" b="1" dirty="0">
                <a:solidFill>
                  <a:schemeClr val="tx1"/>
                </a:solidFill>
              </a:rPr>
              <a:t>Автоматизированные системы управления дорожным движением. Общие требования. -ГОСТ 24.501-82. </a:t>
            </a:r>
          </a:p>
          <a:p>
            <a:pPr marL="798502" indent="-347735">
              <a:buAutoNum type="arabicPeriod"/>
            </a:pPr>
            <a:r>
              <a:rPr lang="ru-RU" b="1" dirty="0">
                <a:solidFill>
                  <a:schemeClr val="tx1"/>
                </a:solidFill>
              </a:rPr>
              <a:t>Техническое задание на создание АСУД. Требования к АСУД  - ГОСТ 23252-78.</a:t>
            </a:r>
          </a:p>
          <a:p>
            <a:pPr marL="798502" indent="-347735">
              <a:buAutoNum type="arabicPeriod"/>
            </a:pPr>
            <a:r>
              <a:rPr lang="ru-RU" b="1" dirty="0">
                <a:solidFill>
                  <a:schemeClr val="tx1"/>
                </a:solidFill>
              </a:rPr>
              <a:t>Требования к системе в целом - ГОСТ 21705-76.</a:t>
            </a:r>
          </a:p>
          <a:p>
            <a:pPr marL="798502" indent="-347735">
              <a:buAutoNum type="arabicPeriod"/>
            </a:pPr>
            <a:r>
              <a:rPr lang="ru-RU" b="1" dirty="0">
                <a:solidFill>
                  <a:schemeClr val="tx1"/>
                </a:solidFill>
              </a:rPr>
              <a:t>Комплектность технической документации проектов АСУД -  ГОСТ 24.101-80.</a:t>
            </a:r>
          </a:p>
          <a:p>
            <a:pPr marL="798502" indent="-347735">
              <a:buAutoNum type="arabicPeriod"/>
            </a:pPr>
            <a:r>
              <a:rPr lang="ru-RU" b="1" dirty="0">
                <a:solidFill>
                  <a:schemeClr val="tx1"/>
                </a:solidFill>
              </a:rPr>
              <a:t>Содержание документации технического обеспечения - ГОСТ 24.206-80</a:t>
            </a:r>
          </a:p>
          <a:p>
            <a:pPr marL="798502" indent="-347735">
              <a:buAutoNum type="arabicPeriod"/>
            </a:pPr>
            <a:r>
              <a:rPr lang="ru-RU" b="1" dirty="0">
                <a:solidFill>
                  <a:schemeClr val="tx1"/>
                </a:solidFill>
              </a:rPr>
              <a:t>Условные обозначения на схемах и планах - ГОСТ 23545-79.</a:t>
            </a:r>
          </a:p>
          <a:p>
            <a:pPr marL="798502" indent="-347735">
              <a:buAutoNum type="arabicPeriod"/>
            </a:pPr>
            <a:r>
              <a:rPr lang="ru-RU" b="1" dirty="0">
                <a:solidFill>
                  <a:schemeClr val="tx1"/>
                </a:solidFill>
              </a:rPr>
              <a:t>Патентный формуляр на систему составляют - ГОСТ 2.110-68.</a:t>
            </a:r>
          </a:p>
          <a:p>
            <a:pPr marL="798502" indent="-347735">
              <a:buAutoNum type="arabicPeriod"/>
            </a:pPr>
            <a:r>
              <a:rPr lang="ru-RU" b="1" dirty="0">
                <a:solidFill>
                  <a:schemeClr val="tx1"/>
                </a:solidFill>
              </a:rPr>
              <a:t>Формуляр системы - ГОСТ 20.203-80. </a:t>
            </a:r>
          </a:p>
          <a:p>
            <a:pPr marL="798502" indent="-347735">
              <a:buAutoNum type="arabicPeriod"/>
            </a:pPr>
            <a:r>
              <a:rPr lang="ru-RU" b="1" dirty="0">
                <a:solidFill>
                  <a:schemeClr val="tx1"/>
                </a:solidFill>
              </a:rPr>
              <a:t>Программные документы АСУД  -  стандарты Единой системы программной документации, а также ГОСТ 24.207-80.</a:t>
            </a:r>
          </a:p>
          <a:p>
            <a:pPr marL="798502" indent="-347735">
              <a:buAutoNum type="arabicPeriod"/>
            </a:pPr>
            <a:r>
              <a:rPr lang="ru-RU" b="1" dirty="0">
                <a:solidFill>
                  <a:schemeClr val="tx1"/>
                </a:solidFill>
              </a:rPr>
              <a:t>Содержание документации информационного обеспечения - ГОСТ 24.205-80.</a:t>
            </a:r>
          </a:p>
          <a:p>
            <a:pPr marL="798502" indent="-347735">
              <a:buAutoNum type="arabicPeriod"/>
            </a:pPr>
            <a:r>
              <a:rPr lang="ru-RU" b="1" dirty="0">
                <a:solidFill>
                  <a:schemeClr val="tx1"/>
                </a:solidFill>
              </a:rPr>
              <a:t>Содержание документации организационного обеспечения - ГОСТ 24.209-80.</a:t>
            </a:r>
          </a:p>
          <a:p>
            <a:pPr marL="798502" indent="-347735">
              <a:buAutoNum type="arabicPeriod"/>
            </a:pPr>
            <a:r>
              <a:rPr lang="ru-RU" b="1" dirty="0">
                <a:solidFill>
                  <a:schemeClr val="tx1"/>
                </a:solidFill>
              </a:rPr>
              <a:t>Основные требования к проектной и рабочей документации - ГОСТ Р 21.1101-2009.</a:t>
            </a:r>
          </a:p>
          <a:p>
            <a:pPr marL="798502" indent="-347735">
              <a:buAutoNum type="arabicPeriod"/>
            </a:pPr>
            <a:endParaRPr lang="ru-RU" sz="1623" dirty="0">
              <a:solidFill>
                <a:schemeClr val="tx1"/>
              </a:solidFill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49347" y="509339"/>
            <a:ext cx="9274563" cy="51937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нормативные документы в области АСУ ДД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D4EC90-C269-44A6-BDA1-DACFB4B0192C}" type="slidenum">
              <a:rPr lang="en-US" smtClean="0"/>
              <a:pPr>
                <a:defRPr/>
              </a:pPr>
              <a:t>9</a:t>
            </a:fld>
            <a:endParaRPr lang="ru-RU" dirty="0"/>
          </a:p>
        </p:txBody>
      </p:sp>
      <p:pic>
        <p:nvPicPr>
          <p:cNvPr id="5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6657" y="207984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697624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E85BFA-282B-4743-AFD1-560C1C4BA480}" type="slidenum">
              <a:rPr lang="ru-RU" smtClean="0"/>
              <a:pPr>
                <a:defRPr/>
              </a:pPr>
              <a:t>90</a:t>
            </a:fld>
            <a:endParaRPr lang="ru-RU"/>
          </a:p>
        </p:txBody>
      </p:sp>
      <p:pic>
        <p:nvPicPr>
          <p:cNvPr id="4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574" y="199997"/>
            <a:ext cx="1991812" cy="4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7541050"/>
            <a:ext cx="10045700" cy="50407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16" tIns="45707" rIns="91416" bIns="45707" anchor="ctr"/>
          <a:lstStyle/>
          <a:p>
            <a:pPr algn="ctr"/>
            <a:endParaRPr lang="en-US" sz="900" dirty="0">
              <a:solidFill>
                <a:srgbClr val="45545F"/>
              </a:solidFill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398421"/>
              </p:ext>
            </p:extLst>
          </p:nvPr>
        </p:nvGraphicFramePr>
        <p:xfrm>
          <a:off x="342330" y="4356695"/>
          <a:ext cx="7373319" cy="2137453"/>
        </p:xfrm>
        <a:graphic>
          <a:graphicData uri="http://schemas.openxmlformats.org/drawingml/2006/table">
            <a:tbl>
              <a:tblPr/>
              <a:tblGrid>
                <a:gridCol w="1324647"/>
                <a:gridCol w="6048672"/>
              </a:tblGrid>
              <a:tr h="34639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110363" marR="110363" marT="55577" marB="5557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6186">
                <a:tc>
                  <a:txBody>
                    <a:bodyPr/>
                    <a:lstStyle/>
                    <a:p>
                      <a:pPr marL="1778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37E7E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Адрес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37E7E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37E7E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110363" marR="110363" marT="55577" marB="5557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349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37E7E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109074, Москва, Славянская площадь, д. 2/5/4 стр.3</a:t>
                      </a:r>
                    </a:p>
                  </a:txBody>
                  <a:tcPr marL="110363" marR="110363" marT="55577" marB="5557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0517">
                <a:tc>
                  <a:txBody>
                    <a:bodyPr/>
                    <a:lstStyle/>
                    <a:p>
                      <a:pPr marL="1778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37E7E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Web </a:t>
                      </a:r>
                      <a:endParaRPr kumimoji="0" 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37E7E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110363" marR="110363" marT="55577" marB="5557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349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37E7E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hlinkClick r:id="rId4"/>
                        </a:rPr>
                        <a:t>www.russianhighways.ru</a:t>
                      </a:r>
                      <a:endParaRPr kumimoji="0" 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37E7E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110363" marR="110363" marT="55577" marB="5557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0517">
                <a:tc>
                  <a:txBody>
                    <a:bodyPr/>
                    <a:lstStyle/>
                    <a:p>
                      <a:pPr marL="1778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37E7E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E-mail</a:t>
                      </a:r>
                      <a:endParaRPr kumimoji="0" 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37E7E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110363" marR="110363" marT="55577" marB="5557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349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37E7E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hlinkClick r:id="rId5"/>
                        </a:rPr>
                        <a:t>i.evstigneev@russianhighways.ru</a:t>
                      </a: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37E7E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</a:p>
                  </a:txBody>
                  <a:tcPr marL="110363" marR="110363" marT="55577" marB="5557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0517">
                <a:tc>
                  <a:txBody>
                    <a:bodyPr/>
                    <a:lstStyle/>
                    <a:p>
                      <a:pPr marL="1778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37E7E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Телефон</a:t>
                      </a:r>
                    </a:p>
                  </a:txBody>
                  <a:tcPr marL="110363" marR="110363" marT="55577" marB="5557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349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37E7E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+7 (495) 727-11-95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37E7E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(</a:t>
                      </a: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37E7E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доб.3046)</a:t>
                      </a:r>
                    </a:p>
                  </a:txBody>
                  <a:tcPr marL="110363" marR="110363" marT="55577" marB="5557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4493">
                <a:tc>
                  <a:txBody>
                    <a:bodyPr/>
                    <a:lstStyle/>
                    <a:p>
                      <a:pPr marL="1778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37E7E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Факс</a:t>
                      </a:r>
                    </a:p>
                  </a:txBody>
                  <a:tcPr marL="110363" marR="110363" marT="55577" marB="5557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349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37E7E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+7 (495) 784-68-04</a:t>
                      </a:r>
                    </a:p>
                  </a:txBody>
                  <a:tcPr marL="110363" marR="110363" marT="55577" marB="5557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46386" y="1811154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2800" dirty="0">
                <a:solidFill>
                  <a:srgbClr val="4C45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компания </a:t>
            </a:r>
          </a:p>
          <a:p>
            <a:pPr algn="ctr" eaLnBrk="1" hangingPunct="1"/>
            <a:r>
              <a:rPr lang="ru-RU" sz="2800" dirty="0">
                <a:solidFill>
                  <a:srgbClr val="4C45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«Автодор»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206426" y="2765261"/>
            <a:ext cx="74206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sz="3200" b="1" dirty="0" smtClean="0">
                <a:solidFill>
                  <a:srgbClr val="4C45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Евстигнеев Игорь Анатольевич- Начальник отдела интеллектуальных транспортных систем</a:t>
            </a:r>
            <a:endParaRPr lang="ru-RU" sz="3200" b="1" dirty="0">
              <a:solidFill>
                <a:srgbClr val="4C45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017588" y="896551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2800" dirty="0" smtClean="0">
                <a:solidFill>
                  <a:srgbClr val="4C45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2800" dirty="0">
              <a:solidFill>
                <a:srgbClr val="4C45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61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57425</TotalTime>
  <Words>7369</Words>
  <Application>Microsoft Office PowerPoint</Application>
  <PresentationFormat>Произвольный</PresentationFormat>
  <Paragraphs>999</Paragraphs>
  <Slides>90</Slides>
  <Notes>2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90</vt:i4>
      </vt:variant>
    </vt:vector>
  </HeadingPairs>
  <TitlesOfParts>
    <vt:vector size="100" baseType="lpstr">
      <vt:lpstr>Arial Unicode MS</vt:lpstr>
      <vt:lpstr>ＭＳ Ｐゴシック</vt:lpstr>
      <vt:lpstr>Arial</vt:lpstr>
      <vt:lpstr>Calibri</vt:lpstr>
      <vt:lpstr>Symbol</vt:lpstr>
      <vt:lpstr>Tahoma</vt:lpstr>
      <vt:lpstr>Times New Roman</vt:lpstr>
      <vt:lpstr>Wingdings</vt:lpstr>
      <vt:lpstr>Тема Office</vt:lpstr>
      <vt:lpstr>Visio</vt:lpstr>
      <vt:lpstr>Презентация PowerPoint</vt:lpstr>
      <vt:lpstr>Презентация PowerPoint</vt:lpstr>
      <vt:lpstr>Презентация PowerPoint</vt:lpstr>
      <vt:lpstr>Пользователи ИТС</vt:lpstr>
      <vt:lpstr>Презентация PowerPoint</vt:lpstr>
      <vt:lpstr>Презентация PowerPoint</vt:lpstr>
      <vt:lpstr>Оценка эффективности</vt:lpstr>
      <vt:lpstr>Термин АСУ ДД</vt:lpstr>
      <vt:lpstr>Основные нормативные документы в области АСУ ДД</vt:lpstr>
      <vt:lpstr>Основные нормативные документы в области разработки рабочих проектов по строительству и реконструкции АСУ ДД</vt:lpstr>
      <vt:lpstr>Термин ИТС</vt:lpstr>
      <vt:lpstr>Презентация PowerPoint</vt:lpstr>
      <vt:lpstr>Неуправляемость и разобщенность процесса в области нормативно-правовой базы для развития ИТС в России</vt:lpstr>
      <vt:lpstr>Неуправляемость и разобщенность процесса в области нормативно-правовой базы для развития ИТС в России</vt:lpstr>
      <vt:lpstr>Неуправляемость и разобщенность процесса в области нормативно-правовой базы для развития ИТС в России</vt:lpstr>
      <vt:lpstr>Презентация PowerPoint</vt:lpstr>
      <vt:lpstr>Презентация PowerPoint</vt:lpstr>
      <vt:lpstr>Отечественная стандартизация в области ИТС </vt:lpstr>
      <vt:lpstr>Международная стандартизация в области ИТС</vt:lpstr>
      <vt:lpstr>Отечественная стандартизация в области ИТС </vt:lpstr>
      <vt:lpstr>Отечественная стандартизация в области ИТС </vt:lpstr>
      <vt:lpstr>Отечественная стандартизация в области ИТС </vt:lpstr>
      <vt:lpstr>Отечественная стандартизация в области ИТС </vt:lpstr>
      <vt:lpstr>Отечественная стандартизация в области ИТС </vt:lpstr>
      <vt:lpstr>Отечественная стандартизация в области ИТС </vt:lpstr>
      <vt:lpstr>ИТС  в США </vt:lpstr>
      <vt:lpstr>Взаимодействие основных составляющих архитектуры ИТС США</vt:lpstr>
      <vt:lpstr>Физическая архитектура ИТС США </vt:lpstr>
      <vt:lpstr>Физическая архитектура ИТС США </vt:lpstr>
      <vt:lpstr>Физическая архитектура ИТС США </vt:lpstr>
      <vt:lpstr>Физическая архитектура ИТС США </vt:lpstr>
      <vt:lpstr>Уровни архитектуры ИТС CША</vt:lpstr>
      <vt:lpstr>ИТС  в Евросоюзе </vt:lpstr>
      <vt:lpstr>Архитектура ИТС Европейского Союза </vt:lpstr>
      <vt:lpstr>Архитектура ИТС Европейского Союза </vt:lpstr>
      <vt:lpstr>Иерархия построения ИТС в Российской Федерации </vt:lpstr>
      <vt:lpstr>Основные сервисные домены ИТС РФ </vt:lpstr>
      <vt:lpstr>Сервисы и Системы (Пример) </vt:lpstr>
      <vt:lpstr>Общие принципы информационного обмена в ИТС  </vt:lpstr>
      <vt:lpstr>Режимы ИТС</vt:lpstr>
      <vt:lpstr>Основные требования по информационному обмену</vt:lpstr>
      <vt:lpstr>Основные виды информации для электронного взаимообмена</vt:lpstr>
      <vt:lpstr>Место инфокоммуникационных технологий в развитии транспорта</vt:lpstr>
      <vt:lpstr>Технологии, используемые для построения навигационных приложений ИТС</vt:lpstr>
      <vt:lpstr>Презентация PowerPoint</vt:lpstr>
      <vt:lpstr>Особенности дорожного движения как объекта управления</vt:lpstr>
      <vt:lpstr>Классификация методов управления дорожным движением</vt:lpstr>
      <vt:lpstr>Применение автоматизации</vt:lpstr>
      <vt:lpstr>Хронология развития АСУ ДД</vt:lpstr>
      <vt:lpstr>Классификация АСУ ДД по архитектурному построению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Калуга Лариса Владимировна</dc:creator>
  <cp:lastModifiedBy>Игорь</cp:lastModifiedBy>
  <cp:revision>1325</cp:revision>
  <cp:lastPrinted>2014-07-29T16:52:32Z</cp:lastPrinted>
  <dcterms:created xsi:type="dcterms:W3CDTF">2012-02-24T05:37:26Z</dcterms:created>
  <dcterms:modified xsi:type="dcterms:W3CDTF">2015-03-03T21:30:36Z</dcterms:modified>
</cp:coreProperties>
</file>